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5" r:id="rId3"/>
    <p:sldMasterId id="2147483677" r:id="rId4"/>
    <p:sldMasterId id="2147483679" r:id="rId5"/>
    <p:sldMasterId id="2147483681" r:id="rId6"/>
  </p:sldMasterIdLst>
  <p:notesMasterIdLst>
    <p:notesMasterId r:id="rId31"/>
  </p:notesMasterIdLst>
  <p:handoutMasterIdLst>
    <p:handoutMasterId r:id="rId32"/>
  </p:handoutMasterIdLst>
  <p:sldIdLst>
    <p:sldId id="256" r:id="rId7"/>
    <p:sldId id="342" r:id="rId8"/>
    <p:sldId id="326" r:id="rId9"/>
    <p:sldId id="257" r:id="rId10"/>
    <p:sldId id="343" r:id="rId11"/>
    <p:sldId id="314" r:id="rId12"/>
    <p:sldId id="291" r:id="rId13"/>
    <p:sldId id="284" r:id="rId14"/>
    <p:sldId id="328" r:id="rId15"/>
    <p:sldId id="311" r:id="rId16"/>
    <p:sldId id="350" r:id="rId17"/>
    <p:sldId id="351" r:id="rId18"/>
    <p:sldId id="341" r:id="rId19"/>
    <p:sldId id="339" r:id="rId20"/>
    <p:sldId id="345" r:id="rId21"/>
    <p:sldId id="352" r:id="rId22"/>
    <p:sldId id="349" r:id="rId23"/>
    <p:sldId id="263" r:id="rId24"/>
    <p:sldId id="264" r:id="rId25"/>
    <p:sldId id="357" r:id="rId26"/>
    <p:sldId id="356" r:id="rId27"/>
    <p:sldId id="353" r:id="rId28"/>
    <p:sldId id="354" r:id="rId29"/>
    <p:sldId id="355" r:id="rId30"/>
  </p:sldIdLst>
  <p:sldSz cx="9144000" cy="6858000" type="screen4x3"/>
  <p:notesSz cx="7010400" cy="9296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1" autoAdjust="0"/>
    <p:restoredTop sz="99002" autoAdjust="0"/>
  </p:normalViewPr>
  <p:slideViewPr>
    <p:cSldViewPr snapToGrid="0">
      <p:cViewPr varScale="1">
        <p:scale>
          <a:sx n="66" d="100"/>
          <a:sy n="66" d="100"/>
        </p:scale>
        <p:origin x="523" y="62"/>
      </p:cViewPr>
      <p:guideLst>
        <p:guide orient="horz" pos="2160"/>
        <p:guide pos="2880"/>
      </p:guideLst>
    </p:cSldViewPr>
  </p:slideViewPr>
  <p:outlineViewPr>
    <p:cViewPr varScale="1">
      <p:scale>
        <a:sx n="170" d="200"/>
        <a:sy n="170" d="200"/>
      </p:scale>
      <p:origin x="0" y="16853"/>
    </p:cViewPr>
  </p:outlineViewPr>
  <p:notesTextViewPr>
    <p:cViewPr>
      <p:scale>
        <a:sx n="100" d="100"/>
        <a:sy n="100" d="100"/>
      </p:scale>
      <p:origin x="0" y="0"/>
    </p:cViewPr>
  </p:notesTextViewPr>
  <p:sorterViewPr>
    <p:cViewPr>
      <p:scale>
        <a:sx n="66" d="100"/>
        <a:sy n="66" d="100"/>
      </p:scale>
      <p:origin x="0" y="936"/>
    </p:cViewPr>
  </p:sorterViewPr>
  <p:notesViewPr>
    <p:cSldViewPr snapToGrid="0">
      <p:cViewPr varScale="1">
        <p:scale>
          <a:sx n="87" d="100"/>
          <a:sy n="87" d="100"/>
        </p:scale>
        <p:origin x="-1949"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576" cy="465217"/>
          </a:xfrm>
          <a:prstGeom prst="rect">
            <a:avLst/>
          </a:prstGeom>
        </p:spPr>
        <p:txBody>
          <a:bodyPr vert="horz" lIns="91449" tIns="45725" rIns="91449" bIns="45725" rtlCol="0"/>
          <a:lstStyle>
            <a:lvl1pPr algn="l">
              <a:defRPr sz="1200"/>
            </a:lvl1pPr>
          </a:lstStyle>
          <a:p>
            <a:endParaRPr lang="en-US"/>
          </a:p>
        </p:txBody>
      </p:sp>
      <p:sp>
        <p:nvSpPr>
          <p:cNvPr id="3" name="Date Placeholder 2"/>
          <p:cNvSpPr>
            <a:spLocks noGrp="1"/>
          </p:cNvSpPr>
          <p:nvPr>
            <p:ph type="dt" sz="quarter" idx="1"/>
          </p:nvPr>
        </p:nvSpPr>
        <p:spPr>
          <a:xfrm>
            <a:off x="3971239" y="4"/>
            <a:ext cx="3037575" cy="465217"/>
          </a:xfrm>
          <a:prstGeom prst="rect">
            <a:avLst/>
          </a:prstGeom>
        </p:spPr>
        <p:txBody>
          <a:bodyPr vert="horz" lIns="91449" tIns="45725" rIns="91449" bIns="45725" rtlCol="0"/>
          <a:lstStyle>
            <a:lvl1pPr algn="r">
              <a:defRPr sz="1200"/>
            </a:lvl1pPr>
          </a:lstStyle>
          <a:p>
            <a:fld id="{5F0CA7F1-D0D5-47BD-BB08-8CC2F6A731C9}" type="datetimeFigureOut">
              <a:rPr lang="en-US" smtClean="0"/>
              <a:pPr/>
              <a:t>12/13/2015</a:t>
            </a:fld>
            <a:endParaRPr lang="en-US"/>
          </a:p>
        </p:txBody>
      </p:sp>
      <p:sp>
        <p:nvSpPr>
          <p:cNvPr id="4" name="Footer Placeholder 3"/>
          <p:cNvSpPr>
            <a:spLocks noGrp="1"/>
          </p:cNvSpPr>
          <p:nvPr>
            <p:ph type="ftr" sz="quarter" idx="2"/>
          </p:nvPr>
        </p:nvSpPr>
        <p:spPr>
          <a:xfrm>
            <a:off x="0" y="8829596"/>
            <a:ext cx="3037576" cy="465216"/>
          </a:xfrm>
          <a:prstGeom prst="rect">
            <a:avLst/>
          </a:prstGeom>
        </p:spPr>
        <p:txBody>
          <a:bodyPr vert="horz" lIns="91449" tIns="45725" rIns="91449" bIns="45725" rtlCol="0" anchor="b"/>
          <a:lstStyle>
            <a:lvl1pPr algn="l">
              <a:defRPr sz="1200"/>
            </a:lvl1pPr>
          </a:lstStyle>
          <a:p>
            <a:endParaRPr lang="en-US"/>
          </a:p>
        </p:txBody>
      </p:sp>
      <p:sp>
        <p:nvSpPr>
          <p:cNvPr id="5" name="Slide Number Placeholder 4"/>
          <p:cNvSpPr>
            <a:spLocks noGrp="1"/>
          </p:cNvSpPr>
          <p:nvPr>
            <p:ph type="sldNum" sz="quarter" idx="3"/>
          </p:nvPr>
        </p:nvSpPr>
        <p:spPr>
          <a:xfrm>
            <a:off x="3971239" y="8829596"/>
            <a:ext cx="3037575" cy="465216"/>
          </a:xfrm>
          <a:prstGeom prst="rect">
            <a:avLst/>
          </a:prstGeom>
        </p:spPr>
        <p:txBody>
          <a:bodyPr vert="horz" lIns="91449" tIns="45725" rIns="91449" bIns="45725" rtlCol="0" anchor="b"/>
          <a:lstStyle>
            <a:lvl1pPr algn="r">
              <a:defRPr sz="1200"/>
            </a:lvl1pPr>
          </a:lstStyle>
          <a:p>
            <a:fld id="{C123941B-A18D-4873-A403-0BC7011361D9}" type="slidenum">
              <a:rPr lang="en-US" smtClean="0"/>
              <a:pPr/>
              <a:t>‹#›</a:t>
            </a:fld>
            <a:endParaRPr lang="en-US"/>
          </a:p>
        </p:txBody>
      </p:sp>
    </p:spTree>
    <p:extLst>
      <p:ext uri="{BB962C8B-B14F-4D97-AF65-F5344CB8AC3E}">
        <p14:creationId xmlns:p14="http://schemas.microsoft.com/office/powerpoint/2010/main" val="36399866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3" y="1"/>
            <a:ext cx="7010400" cy="9296400"/>
          </a:xfrm>
          <a:prstGeom prst="roundRect">
            <a:avLst>
              <a:gd name="adj" fmla="val 19"/>
            </a:avLst>
          </a:prstGeom>
          <a:solidFill>
            <a:srgbClr val="FFFFFF"/>
          </a:solidFill>
          <a:ln w="9360">
            <a:noFill/>
            <a:miter lim="800000"/>
            <a:headEnd/>
            <a:tailEnd/>
          </a:ln>
          <a:effectLst/>
        </p:spPr>
        <p:txBody>
          <a:bodyPr wrap="none" lIns="91449" tIns="45725" rIns="91449" bIns="45725" anchor="ctr"/>
          <a:lstStyle/>
          <a:p>
            <a:endParaRPr lang="en-US"/>
          </a:p>
        </p:txBody>
      </p:sp>
      <p:sp>
        <p:nvSpPr>
          <p:cNvPr id="6146" name="Rectangle 2"/>
          <p:cNvSpPr>
            <a:spLocks noGrp="1" noRot="1" noChangeAspect="1" noChangeArrowheads="1"/>
          </p:cNvSpPr>
          <p:nvPr>
            <p:ph type="sldImg"/>
          </p:nvPr>
        </p:nvSpPr>
        <p:spPr bwMode="auto">
          <a:xfrm>
            <a:off x="1371600" y="763588"/>
            <a:ext cx="5024438" cy="3768725"/>
          </a:xfrm>
          <a:prstGeom prst="rect">
            <a:avLst/>
          </a:prstGeom>
          <a:noFill/>
          <a:ln w="9525">
            <a:noFill/>
            <a:round/>
            <a:headEnd/>
            <a:tailEnd/>
          </a:ln>
          <a:effectLst/>
        </p:spPr>
      </p:sp>
      <p:sp>
        <p:nvSpPr>
          <p:cNvPr id="6147" name="Rectangle 3"/>
          <p:cNvSpPr>
            <a:spLocks noGrp="1" noChangeArrowheads="1"/>
          </p:cNvSpPr>
          <p:nvPr>
            <p:ph type="body"/>
          </p:nvPr>
        </p:nvSpPr>
        <p:spPr bwMode="auto">
          <a:xfrm>
            <a:off x="778052" y="4777608"/>
            <a:ext cx="6216470" cy="452355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6148" name="Rectangle 4"/>
          <p:cNvSpPr>
            <a:spLocks noGrp="1" noChangeArrowheads="1"/>
          </p:cNvSpPr>
          <p:nvPr>
            <p:ph type="hdr"/>
          </p:nvPr>
        </p:nvSpPr>
        <p:spPr bwMode="auto">
          <a:xfrm>
            <a:off x="1" y="1"/>
            <a:ext cx="3371026" cy="50014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72" algn="l"/>
                <a:tab pos="1447945" algn="l"/>
                <a:tab pos="2171917" algn="l"/>
                <a:tab pos="2895890" algn="l"/>
              </a:tabLst>
              <a:defRPr sz="1400">
                <a:solidFill>
                  <a:srgbClr val="000000"/>
                </a:solidFill>
                <a:latin typeface="Times New Roman" pitchFamily="16" charset="0"/>
              </a:defRPr>
            </a:lvl1pPr>
          </a:lstStyle>
          <a:p>
            <a:endParaRPr lang="en-US"/>
          </a:p>
        </p:txBody>
      </p:sp>
      <p:sp>
        <p:nvSpPr>
          <p:cNvPr id="6149" name="Rectangle 5"/>
          <p:cNvSpPr>
            <a:spLocks noGrp="1" noChangeArrowheads="1"/>
          </p:cNvSpPr>
          <p:nvPr>
            <p:ph type="dt"/>
          </p:nvPr>
        </p:nvSpPr>
        <p:spPr bwMode="auto">
          <a:xfrm>
            <a:off x="4399961" y="1"/>
            <a:ext cx="3371025" cy="50014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72" algn="l"/>
                <a:tab pos="1447945" algn="l"/>
                <a:tab pos="2171917" algn="l"/>
                <a:tab pos="2895890" algn="l"/>
              </a:tabLst>
              <a:defRPr sz="1400">
                <a:solidFill>
                  <a:srgbClr val="000000"/>
                </a:solidFill>
                <a:latin typeface="Times New Roman" pitchFamily="16" charset="0"/>
              </a:defRPr>
            </a:lvl1pPr>
          </a:lstStyle>
          <a:p>
            <a:endParaRPr lang="en-US"/>
          </a:p>
        </p:txBody>
      </p:sp>
      <p:sp>
        <p:nvSpPr>
          <p:cNvPr id="6150" name="Rectangle 6"/>
          <p:cNvSpPr>
            <a:spLocks noGrp="1" noChangeArrowheads="1"/>
          </p:cNvSpPr>
          <p:nvPr>
            <p:ph type="ftr"/>
          </p:nvPr>
        </p:nvSpPr>
        <p:spPr bwMode="auto">
          <a:xfrm>
            <a:off x="1" y="9556798"/>
            <a:ext cx="3371026" cy="50014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723972" algn="l"/>
                <a:tab pos="1447945" algn="l"/>
                <a:tab pos="2171917" algn="l"/>
                <a:tab pos="2895890" algn="l"/>
              </a:tabLst>
              <a:defRPr sz="1400">
                <a:solidFill>
                  <a:srgbClr val="000000"/>
                </a:solidFill>
                <a:latin typeface="Times New Roman" pitchFamily="16" charset="0"/>
              </a:defRPr>
            </a:lvl1pPr>
          </a:lstStyle>
          <a:p>
            <a:endParaRPr lang="en-US"/>
          </a:p>
        </p:txBody>
      </p:sp>
      <p:sp>
        <p:nvSpPr>
          <p:cNvPr id="6151" name="Rectangle 7"/>
          <p:cNvSpPr>
            <a:spLocks noGrp="1" noChangeArrowheads="1"/>
          </p:cNvSpPr>
          <p:nvPr>
            <p:ph type="sldNum"/>
          </p:nvPr>
        </p:nvSpPr>
        <p:spPr bwMode="auto">
          <a:xfrm>
            <a:off x="4399961" y="9556798"/>
            <a:ext cx="3371025" cy="50014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723972" algn="l"/>
                <a:tab pos="1447945" algn="l"/>
                <a:tab pos="2171917" algn="l"/>
                <a:tab pos="2895890" algn="l"/>
              </a:tabLst>
              <a:defRPr sz="1400">
                <a:solidFill>
                  <a:srgbClr val="000000"/>
                </a:solidFill>
                <a:latin typeface="Times New Roman" pitchFamily="16" charset="0"/>
              </a:defRPr>
            </a:lvl1pPr>
          </a:lstStyle>
          <a:p>
            <a:fld id="{0DF95CBF-ECAD-4105-8E49-1EA720A39438}" type="slidenum">
              <a:rPr lang="en-US"/>
              <a:pPr/>
              <a:t>‹#›</a:t>
            </a:fld>
            <a:endParaRPr lang="en-US"/>
          </a:p>
        </p:txBody>
      </p:sp>
    </p:spTree>
    <p:extLst>
      <p:ext uri="{BB962C8B-B14F-4D97-AF65-F5344CB8AC3E}">
        <p14:creationId xmlns:p14="http://schemas.microsoft.com/office/powerpoint/2010/main" val="878668500"/>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F9B4556-C291-4072-972F-5FE2E1932279}" type="slidenum">
              <a:rPr lang="en-US"/>
              <a:pPr/>
              <a:t>1</a:t>
            </a:fld>
            <a:endParaRPr lang="en-US"/>
          </a:p>
        </p:txBody>
      </p:sp>
      <p:sp>
        <p:nvSpPr>
          <p:cNvPr id="58369" name="Rectangle 1"/>
          <p:cNvSpPr>
            <a:spLocks noChangeArrowheads="1"/>
          </p:cNvSpPr>
          <p:nvPr/>
        </p:nvSpPr>
        <p:spPr bwMode="auto">
          <a:xfrm>
            <a:off x="1182958" y="698620"/>
            <a:ext cx="4647664" cy="3485158"/>
          </a:xfrm>
          <a:prstGeom prst="rect">
            <a:avLst/>
          </a:prstGeom>
          <a:solidFill>
            <a:srgbClr val="FFFFFF"/>
          </a:solidFill>
          <a:ln w="9360">
            <a:solidFill>
              <a:srgbClr val="000000"/>
            </a:solidFill>
            <a:miter lim="800000"/>
            <a:headEnd/>
            <a:tailEnd/>
          </a:ln>
          <a:effectLst/>
        </p:spPr>
        <p:txBody>
          <a:bodyPr wrap="none" lIns="91449" tIns="45725" rIns="91449" bIns="45725" anchor="ctr"/>
          <a:lstStyle/>
          <a:p>
            <a:endParaRPr lang="en-US"/>
          </a:p>
        </p:txBody>
      </p:sp>
      <p:sp>
        <p:nvSpPr>
          <p:cNvPr id="58370" name="Rectangle 2"/>
          <p:cNvSpPr txBox="1">
            <a:spLocks noGrp="1" noChangeArrowheads="1"/>
          </p:cNvSpPr>
          <p:nvPr>
            <p:ph type="body"/>
          </p:nvPr>
        </p:nvSpPr>
        <p:spPr bwMode="auto">
          <a:xfrm>
            <a:off x="701834" y="4417184"/>
            <a:ext cx="5595617" cy="4182189"/>
          </a:xfrm>
          <a:prstGeom prst="rect">
            <a:avLst/>
          </a:prstGeom>
          <a:noFill/>
          <a:ln>
            <a:round/>
            <a:headEnd/>
            <a:tailEnd/>
          </a:ln>
        </p:spPr>
        <p:txBody>
          <a:bodyPr wrap="none" anchor="ctr"/>
          <a:lstStyle/>
          <a:p>
            <a:pPr eaLnBrk="1">
              <a:spcBef>
                <a:spcPct val="0"/>
              </a:spcBef>
              <a:buClrTx/>
              <a:tabLst>
                <a:tab pos="0" algn="l"/>
                <a:tab pos="457246" algn="l"/>
                <a:tab pos="914491" algn="l"/>
                <a:tab pos="1371737" algn="l"/>
                <a:tab pos="1828983" algn="l"/>
                <a:tab pos="2286229" algn="l"/>
                <a:tab pos="2743474" algn="l"/>
                <a:tab pos="3200720" algn="l"/>
                <a:tab pos="3657966" algn="l"/>
                <a:tab pos="4115211" algn="l"/>
                <a:tab pos="4572457" algn="l"/>
                <a:tab pos="5029703" algn="l"/>
                <a:tab pos="5486949" algn="l"/>
                <a:tab pos="5944194" algn="l"/>
                <a:tab pos="6401440" algn="l"/>
                <a:tab pos="6858686" algn="l"/>
                <a:tab pos="7315932" algn="l"/>
                <a:tab pos="7773177" algn="l"/>
                <a:tab pos="8230423" algn="l"/>
                <a:tab pos="8687669" algn="l"/>
                <a:tab pos="9144914" algn="l"/>
              </a:tabLst>
            </a:pPr>
            <a:endParaRPr lang="en-US" sz="2000" dirty="0">
              <a:latin typeface="Arial" charset="0"/>
              <a:ea typeface="Microsoft YaHei" charset="-122"/>
            </a:endParaRPr>
          </a:p>
        </p:txBody>
      </p:sp>
      <p:sp>
        <p:nvSpPr>
          <p:cNvPr id="5" name="Footer Placeholder 4"/>
          <p:cNvSpPr>
            <a:spLocks noGrp="1"/>
          </p:cNvSpPr>
          <p:nvPr>
            <p:ph type="ftr" idx="10"/>
          </p:nvPr>
        </p:nvSpPr>
        <p:spPr/>
        <p:txBody>
          <a:bodyPr/>
          <a:lstStyle/>
          <a:p>
            <a:endParaRPr lang="en-US"/>
          </a:p>
        </p:txBody>
      </p:sp>
    </p:spTree>
    <p:extLst>
      <p:ext uri="{BB962C8B-B14F-4D97-AF65-F5344CB8AC3E}">
        <p14:creationId xmlns:p14="http://schemas.microsoft.com/office/powerpoint/2010/main" val="323443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02FA96A7-9162-4180-A10A-156E61F18549}" type="slidenum">
              <a:rPr lang="en-US"/>
              <a:pPr/>
              <a:t>3</a:t>
            </a:fld>
            <a:endParaRPr lang="en-US"/>
          </a:p>
        </p:txBody>
      </p:sp>
      <p:sp>
        <p:nvSpPr>
          <p:cNvPr id="67585" name="AutoShape 1"/>
          <p:cNvSpPr>
            <a:spLocks noChangeArrowheads="1"/>
          </p:cNvSpPr>
          <p:nvPr/>
        </p:nvSpPr>
        <p:spPr bwMode="auto">
          <a:xfrm>
            <a:off x="1202010" y="687506"/>
            <a:ext cx="4553981" cy="3516912"/>
          </a:xfrm>
          <a:prstGeom prst="roundRect">
            <a:avLst>
              <a:gd name="adj" fmla="val 16667"/>
            </a:avLst>
          </a:prstGeom>
          <a:solidFill>
            <a:srgbClr val="FFFFFF"/>
          </a:solidFill>
          <a:ln w="9360">
            <a:solidFill>
              <a:srgbClr val="000000"/>
            </a:solidFill>
            <a:round/>
            <a:headEnd/>
            <a:tailEnd/>
          </a:ln>
          <a:effectLst/>
        </p:spPr>
        <p:txBody>
          <a:bodyPr wrap="none" lIns="91449" tIns="45725" rIns="91449" bIns="45725" anchor="ctr"/>
          <a:lstStyle/>
          <a:p>
            <a:endParaRPr lang="en-US"/>
          </a:p>
        </p:txBody>
      </p:sp>
      <p:sp>
        <p:nvSpPr>
          <p:cNvPr id="67586" name="Rectangle 2"/>
          <p:cNvSpPr txBox="1">
            <a:spLocks noGrp="1" noChangeArrowheads="1"/>
          </p:cNvSpPr>
          <p:nvPr>
            <p:ph type="body"/>
          </p:nvPr>
        </p:nvSpPr>
        <p:spPr bwMode="auto">
          <a:xfrm>
            <a:off x="701837" y="4417184"/>
            <a:ext cx="5594029" cy="4182189"/>
          </a:xfrm>
          <a:prstGeom prst="rect">
            <a:avLst/>
          </a:prstGeom>
          <a:noFill/>
          <a:ln>
            <a:round/>
            <a:headEnd/>
            <a:tailEnd/>
          </a:ln>
        </p:spPr>
        <p:txBody>
          <a:bodyPr wrap="none" anchor="ctr"/>
          <a:lstStyle/>
          <a:p>
            <a:pPr eaLnBrk="1">
              <a:spcBef>
                <a:spcPct val="0"/>
              </a:spcBef>
              <a:buClrTx/>
              <a:tabLst>
                <a:tab pos="0" algn="l"/>
                <a:tab pos="457246" algn="l"/>
                <a:tab pos="914491" algn="l"/>
                <a:tab pos="1371737" algn="l"/>
                <a:tab pos="1828983" algn="l"/>
                <a:tab pos="2286229" algn="l"/>
                <a:tab pos="2743474" algn="l"/>
                <a:tab pos="3200720" algn="l"/>
                <a:tab pos="3657966" algn="l"/>
                <a:tab pos="4115211" algn="l"/>
                <a:tab pos="4572457" algn="l"/>
                <a:tab pos="5029703" algn="l"/>
                <a:tab pos="5486949" algn="l"/>
                <a:tab pos="5944194" algn="l"/>
                <a:tab pos="6401440" algn="l"/>
                <a:tab pos="6858686" algn="l"/>
                <a:tab pos="7315932" algn="l"/>
                <a:tab pos="7773177" algn="l"/>
                <a:tab pos="8230423" algn="l"/>
                <a:tab pos="8687669" algn="l"/>
                <a:tab pos="9144914" algn="l"/>
              </a:tabLst>
            </a:pPr>
            <a:endParaRPr lang="en-US" sz="2000" dirty="0">
              <a:latin typeface="Arial" charset="0"/>
              <a:ea typeface="Microsoft YaHei" charset="-122"/>
            </a:endParaRPr>
          </a:p>
        </p:txBody>
      </p:sp>
      <p:sp>
        <p:nvSpPr>
          <p:cNvPr id="67587" name="Rectangle 3"/>
          <p:cNvSpPr>
            <a:spLocks noChangeArrowheads="1"/>
          </p:cNvSpPr>
          <p:nvPr/>
        </p:nvSpPr>
        <p:spPr bwMode="auto">
          <a:xfrm>
            <a:off x="3971237" y="4"/>
            <a:ext cx="3023284" cy="463629"/>
          </a:xfrm>
          <a:prstGeom prst="rect">
            <a:avLst/>
          </a:prstGeom>
          <a:noFill/>
          <a:ln w="9525">
            <a:noFill/>
            <a:round/>
            <a:headEnd/>
            <a:tailEnd/>
          </a:ln>
          <a:effectLst/>
        </p:spPr>
        <p:txBody>
          <a:bodyPr wrap="none" lIns="91449" tIns="45725" rIns="91449" bIns="45725" anchor="ctr"/>
          <a:lstStyle/>
          <a:p>
            <a:endParaRPr lang="en-US"/>
          </a:p>
        </p:txBody>
      </p:sp>
      <p:sp>
        <p:nvSpPr>
          <p:cNvPr id="6" name="Footer Placeholder 5"/>
          <p:cNvSpPr>
            <a:spLocks noGrp="1"/>
          </p:cNvSpPr>
          <p:nvPr>
            <p:ph type="ftr" idx="10"/>
          </p:nvPr>
        </p:nvSpPr>
        <p:spPr/>
        <p:txBody>
          <a:bodyPr/>
          <a:lstStyle/>
          <a:p>
            <a:endParaRPr lang="en-US"/>
          </a:p>
        </p:txBody>
      </p:sp>
    </p:spTree>
    <p:extLst>
      <p:ext uri="{BB962C8B-B14F-4D97-AF65-F5344CB8AC3E}">
        <p14:creationId xmlns:p14="http://schemas.microsoft.com/office/powerpoint/2010/main" val="4933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A3C6278-281C-46E6-9708-0ADC67FF2E0C}" type="slidenum">
              <a:rPr lang="en-US"/>
              <a:pPr/>
              <a:t>4</a:t>
            </a:fld>
            <a:endParaRPr lang="en-US"/>
          </a:p>
        </p:txBody>
      </p:sp>
      <p:sp>
        <p:nvSpPr>
          <p:cNvPr id="59393" name="Rectangle 1"/>
          <p:cNvSpPr txBox="1">
            <a:spLocks noGrp="1" noRot="1" noChangeAspect="1" noChangeArrowheads="1"/>
          </p:cNvSpPr>
          <p:nvPr>
            <p:ph type="sldImg"/>
          </p:nvPr>
        </p:nvSpPr>
        <p:spPr bwMode="auto">
          <a:xfrm>
            <a:off x="1370013" y="763588"/>
            <a:ext cx="5030787" cy="3771900"/>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778053" y="4777606"/>
            <a:ext cx="6219646" cy="4526735"/>
          </a:xfrm>
          <a:prstGeom prst="rect">
            <a:avLst/>
          </a:prstGeom>
          <a:noFill/>
          <a:ln>
            <a:round/>
            <a:headEnd/>
            <a:tailEnd/>
          </a:ln>
        </p:spPr>
        <p:txBody>
          <a:bodyPr wrap="none" anchor="ctr"/>
          <a:lstStyle/>
          <a:p>
            <a:endParaRPr lang="en-US"/>
          </a:p>
        </p:txBody>
      </p:sp>
      <p:sp>
        <p:nvSpPr>
          <p:cNvPr id="5" name="Footer Placeholder 4"/>
          <p:cNvSpPr>
            <a:spLocks noGrp="1"/>
          </p:cNvSpPr>
          <p:nvPr>
            <p:ph type="ftr" idx="10"/>
          </p:nvPr>
        </p:nvSpPr>
        <p:spPr/>
        <p:txBody>
          <a:bodyPr/>
          <a:lstStyle/>
          <a:p>
            <a:endParaRPr lang="en-US"/>
          </a:p>
        </p:txBody>
      </p:sp>
    </p:spTree>
    <p:extLst>
      <p:ext uri="{BB962C8B-B14F-4D97-AF65-F5344CB8AC3E}">
        <p14:creationId xmlns:p14="http://schemas.microsoft.com/office/powerpoint/2010/main" val="42462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1179513" y="687388"/>
            <a:ext cx="4470400" cy="3516312"/>
          </a:xfrm>
          <a:prstGeom prst="roundRect">
            <a:avLst>
              <a:gd name="adj" fmla="val 42"/>
            </a:avLst>
          </a:prstGeom>
          <a:solidFill>
            <a:srgbClr val="FFFFFF"/>
          </a:solidFill>
          <a:ln w="9360">
            <a:solidFill>
              <a:srgbClr val="000000"/>
            </a:solidFill>
            <a:round/>
            <a:headEnd/>
            <a:tailEnd/>
          </a:ln>
        </p:spPr>
        <p:txBody>
          <a:bodyPr wrap="none" lIns="90832" tIns="45416" rIns="90832" bIns="45416" anchor="ctr"/>
          <a:lstStyle>
            <a:lvl1pPr defTabSz="904875">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904875">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904875">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904875">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904875">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904875" eaLnBrk="0" fontAlgn="base" hangingPunct="0">
              <a:spcBef>
                <a:spcPct val="0"/>
              </a:spcBef>
              <a:spcAft>
                <a:spcPct val="0"/>
              </a:spcAft>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904875" eaLnBrk="0" fontAlgn="base" hangingPunct="0">
              <a:spcBef>
                <a:spcPct val="0"/>
              </a:spcBef>
              <a:spcAft>
                <a:spcPct val="0"/>
              </a:spcAft>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904875" eaLnBrk="0" fontAlgn="base" hangingPunct="0">
              <a:spcBef>
                <a:spcPct val="0"/>
              </a:spcBef>
              <a:spcAft>
                <a:spcPct val="0"/>
              </a:spcAft>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904875" eaLnBrk="0" fontAlgn="base" hangingPunct="0">
              <a:spcBef>
                <a:spcPct val="0"/>
              </a:spcBef>
              <a:spcAft>
                <a:spcPct val="0"/>
              </a:spcAft>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endParaRPr lang="en-US" altLang="en-US"/>
          </a:p>
        </p:txBody>
      </p:sp>
      <p:sp>
        <p:nvSpPr>
          <p:cNvPr id="33795" name="Rectangle 3"/>
          <p:cNvSpPr txBox="1">
            <a:spLocks noGrp="1" noChangeArrowheads="1"/>
          </p:cNvSpPr>
          <p:nvPr>
            <p:ph type="body"/>
          </p:nvPr>
        </p:nvSpPr>
        <p:spPr>
          <a:xfrm>
            <a:off x="688975" y="4416425"/>
            <a:ext cx="54895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p>
        </p:txBody>
      </p:sp>
      <p:sp>
        <p:nvSpPr>
          <p:cNvPr id="33796" name="Text Box 4"/>
          <p:cNvSpPr txBox="1">
            <a:spLocks noChangeArrowheads="1"/>
          </p:cNvSpPr>
          <p:nvPr/>
        </p:nvSpPr>
        <p:spPr bwMode="auto">
          <a:xfrm>
            <a:off x="3897313" y="0"/>
            <a:ext cx="29686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32" tIns="45416" rIns="90832" bIns="45416" anchor="ctr"/>
          <a:lstStyle>
            <a:lvl1pPr defTabSz="904875">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defTabSz="904875">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defTabSz="904875">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defTabSz="904875">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defTabSz="904875">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904875" eaLnBrk="0" fontAlgn="base" hangingPunct="0">
              <a:spcBef>
                <a:spcPct val="0"/>
              </a:spcBef>
              <a:spcAft>
                <a:spcPct val="0"/>
              </a:spcAft>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904875" eaLnBrk="0" fontAlgn="base" hangingPunct="0">
              <a:spcBef>
                <a:spcPct val="0"/>
              </a:spcBef>
              <a:spcAft>
                <a:spcPct val="0"/>
              </a:spcAft>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904875" eaLnBrk="0" fontAlgn="base" hangingPunct="0">
              <a:spcBef>
                <a:spcPct val="0"/>
              </a:spcBef>
              <a:spcAft>
                <a:spcPct val="0"/>
              </a:spcAft>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904875" eaLnBrk="0" fontAlgn="base" hangingPunct="0">
              <a:spcBef>
                <a:spcPct val="0"/>
              </a:spcBef>
              <a:spcAft>
                <a:spcPct val="0"/>
              </a:spcAft>
              <a:defRPr sz="1600">
                <a:solidFill>
                  <a:schemeClr val="tx1"/>
                </a:solidFill>
                <a:latin typeface="Arial" panose="020B0604020202020204" pitchFamily="34" charset="0"/>
                <a:ea typeface="Lucida Sans Unicode" panose="020B0602030504020204" pitchFamily="34" charset="0"/>
                <a:cs typeface="Lucida Sans Unicode" panose="020B0602030504020204" pitchFamily="34" charset="0"/>
              </a:defRPr>
            </a:lvl9pPr>
          </a:lstStyle>
          <a:p>
            <a:endParaRPr lang="en-US" altLang="en-US"/>
          </a:p>
        </p:txBody>
      </p:sp>
    </p:spTree>
    <p:extLst>
      <p:ext uri="{BB962C8B-B14F-4D97-AF65-F5344CB8AC3E}">
        <p14:creationId xmlns:p14="http://schemas.microsoft.com/office/powerpoint/2010/main" val="170539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22F5653-CB1A-4FF6-B380-4E245DB45922}" type="slidenum">
              <a:rPr lang="en-US"/>
              <a:pPr/>
              <a:t>7</a:t>
            </a:fld>
            <a:endParaRPr lang="en-US"/>
          </a:p>
        </p:txBody>
      </p:sp>
      <p:sp>
        <p:nvSpPr>
          <p:cNvPr id="94209" name="Rectangle 1"/>
          <p:cNvSpPr txBox="1">
            <a:spLocks noGrp="1" noRot="1" noChangeAspect="1" noChangeArrowheads="1"/>
          </p:cNvSpPr>
          <p:nvPr>
            <p:ph type="sldImg"/>
          </p:nvPr>
        </p:nvSpPr>
        <p:spPr bwMode="auto">
          <a:xfrm>
            <a:off x="1184275" y="698500"/>
            <a:ext cx="4645025" cy="3484563"/>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701834" y="4417184"/>
            <a:ext cx="5608320" cy="4182189"/>
          </a:xfrm>
          <a:prstGeom prst="rect">
            <a:avLst/>
          </a:prstGeom>
          <a:noFill/>
          <a:ln>
            <a:round/>
            <a:headEnd/>
            <a:tailEnd/>
          </a:ln>
        </p:spPr>
        <p:txBody>
          <a:bodyPr wrap="none" anchor="ctr"/>
          <a:lstStyle/>
          <a:p>
            <a:pPr eaLnBrk="1">
              <a:spcBef>
                <a:spcPct val="0"/>
              </a:spcBef>
              <a:buClrTx/>
              <a:tabLst>
                <a:tab pos="0" algn="l"/>
                <a:tab pos="457246" algn="l"/>
                <a:tab pos="914491" algn="l"/>
                <a:tab pos="1371737" algn="l"/>
                <a:tab pos="1828983" algn="l"/>
                <a:tab pos="2286229" algn="l"/>
                <a:tab pos="2743474" algn="l"/>
                <a:tab pos="3200720" algn="l"/>
                <a:tab pos="3657966" algn="l"/>
                <a:tab pos="4115211" algn="l"/>
                <a:tab pos="4572457" algn="l"/>
                <a:tab pos="5029703" algn="l"/>
                <a:tab pos="5486949" algn="l"/>
                <a:tab pos="5944194" algn="l"/>
                <a:tab pos="6401440" algn="l"/>
                <a:tab pos="6858686" algn="l"/>
                <a:tab pos="7315932" algn="l"/>
                <a:tab pos="7773177" algn="l"/>
                <a:tab pos="8230423" algn="l"/>
                <a:tab pos="8687669" algn="l"/>
                <a:tab pos="9144914" algn="l"/>
              </a:tabLst>
            </a:pPr>
            <a:endParaRPr lang="en-US" sz="2000" dirty="0">
              <a:latin typeface="Arial" charset="0"/>
              <a:ea typeface="Microsoft YaHei" charset="-122"/>
            </a:endParaRPr>
          </a:p>
        </p:txBody>
      </p:sp>
      <p:sp>
        <p:nvSpPr>
          <p:cNvPr id="5" name="Footer Placeholder 4"/>
          <p:cNvSpPr>
            <a:spLocks noGrp="1"/>
          </p:cNvSpPr>
          <p:nvPr>
            <p:ph type="ftr" idx="10"/>
          </p:nvPr>
        </p:nvSpPr>
        <p:spPr/>
        <p:txBody>
          <a:bodyPr/>
          <a:lstStyle/>
          <a:p>
            <a:endParaRPr lang="en-US"/>
          </a:p>
        </p:txBody>
      </p:sp>
    </p:spTree>
    <p:extLst>
      <p:ext uri="{BB962C8B-B14F-4D97-AF65-F5344CB8AC3E}">
        <p14:creationId xmlns:p14="http://schemas.microsoft.com/office/powerpoint/2010/main" val="301819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587A4D1E-457D-45E4-8867-AB01D998AAD9}" type="slidenum">
              <a:rPr lang="en-US"/>
              <a:pPr/>
              <a:t>8</a:t>
            </a:fld>
            <a:endParaRPr lang="en-US"/>
          </a:p>
        </p:txBody>
      </p:sp>
      <p:sp>
        <p:nvSpPr>
          <p:cNvPr id="87041" name="AutoShape 1"/>
          <p:cNvSpPr>
            <a:spLocks noChangeArrowheads="1"/>
          </p:cNvSpPr>
          <p:nvPr/>
        </p:nvSpPr>
        <p:spPr bwMode="auto">
          <a:xfrm>
            <a:off x="1182958" y="698620"/>
            <a:ext cx="4641313" cy="3485158"/>
          </a:xfrm>
          <a:prstGeom prst="roundRect">
            <a:avLst>
              <a:gd name="adj" fmla="val 16667"/>
            </a:avLst>
          </a:prstGeom>
          <a:solidFill>
            <a:srgbClr val="FFFFFF"/>
          </a:solidFill>
          <a:ln w="9360">
            <a:solidFill>
              <a:srgbClr val="000000"/>
            </a:solidFill>
            <a:miter lim="800000"/>
            <a:headEnd/>
            <a:tailEnd/>
          </a:ln>
          <a:effectLst/>
        </p:spPr>
        <p:txBody>
          <a:bodyPr wrap="none" lIns="91449" tIns="45725" rIns="91449" bIns="45725" anchor="ctr"/>
          <a:lstStyle/>
          <a:p>
            <a:endParaRPr lang="en-US"/>
          </a:p>
        </p:txBody>
      </p:sp>
      <p:sp>
        <p:nvSpPr>
          <p:cNvPr id="87042" name="Rectangle 2"/>
          <p:cNvSpPr txBox="1">
            <a:spLocks noGrp="1" noChangeArrowheads="1"/>
          </p:cNvSpPr>
          <p:nvPr>
            <p:ph type="body"/>
          </p:nvPr>
        </p:nvSpPr>
        <p:spPr bwMode="auto">
          <a:xfrm>
            <a:off x="701837" y="4417184"/>
            <a:ext cx="5594029" cy="4182189"/>
          </a:xfrm>
          <a:prstGeom prst="rect">
            <a:avLst/>
          </a:prstGeom>
          <a:noFill/>
          <a:ln>
            <a:round/>
            <a:headEnd/>
            <a:tailEnd/>
          </a:ln>
        </p:spPr>
        <p:txBody>
          <a:bodyPr wrap="none" anchor="ctr"/>
          <a:lstStyle/>
          <a:p>
            <a:pPr eaLnBrk="1">
              <a:spcBef>
                <a:spcPct val="0"/>
              </a:spcBef>
              <a:buClrTx/>
              <a:tabLst>
                <a:tab pos="0" algn="l"/>
                <a:tab pos="457246" algn="l"/>
                <a:tab pos="914491" algn="l"/>
                <a:tab pos="1371737" algn="l"/>
                <a:tab pos="1828983" algn="l"/>
                <a:tab pos="2286229" algn="l"/>
                <a:tab pos="2743474" algn="l"/>
                <a:tab pos="3200720" algn="l"/>
                <a:tab pos="3657966" algn="l"/>
                <a:tab pos="4115211" algn="l"/>
                <a:tab pos="4572457" algn="l"/>
                <a:tab pos="5029703" algn="l"/>
                <a:tab pos="5486949" algn="l"/>
                <a:tab pos="5944194" algn="l"/>
                <a:tab pos="6401440" algn="l"/>
                <a:tab pos="6858686" algn="l"/>
                <a:tab pos="7315932" algn="l"/>
                <a:tab pos="7773177" algn="l"/>
                <a:tab pos="8230423" algn="l"/>
                <a:tab pos="8687669" algn="l"/>
                <a:tab pos="9144914" algn="l"/>
              </a:tabLst>
            </a:pPr>
            <a:endParaRPr lang="en-US" sz="2000" dirty="0">
              <a:latin typeface="Arial" charset="0"/>
              <a:ea typeface="Microsoft YaHei" charset="-122"/>
            </a:endParaRPr>
          </a:p>
        </p:txBody>
      </p:sp>
      <p:sp>
        <p:nvSpPr>
          <p:cNvPr id="87043" name="Rectangle 3"/>
          <p:cNvSpPr>
            <a:spLocks noChangeArrowheads="1"/>
          </p:cNvSpPr>
          <p:nvPr/>
        </p:nvSpPr>
        <p:spPr bwMode="auto">
          <a:xfrm>
            <a:off x="3971237" y="4"/>
            <a:ext cx="3023284" cy="463629"/>
          </a:xfrm>
          <a:prstGeom prst="rect">
            <a:avLst/>
          </a:prstGeom>
          <a:noFill/>
          <a:ln w="9525">
            <a:noFill/>
            <a:round/>
            <a:headEnd/>
            <a:tailEnd/>
          </a:ln>
          <a:effectLst/>
        </p:spPr>
        <p:txBody>
          <a:bodyPr wrap="none" lIns="91449" tIns="45725" rIns="91449" bIns="45725" anchor="ctr"/>
          <a:lstStyle/>
          <a:p>
            <a:endParaRPr lang="en-US"/>
          </a:p>
        </p:txBody>
      </p:sp>
      <p:sp>
        <p:nvSpPr>
          <p:cNvPr id="6" name="Footer Placeholder 5"/>
          <p:cNvSpPr>
            <a:spLocks noGrp="1"/>
          </p:cNvSpPr>
          <p:nvPr>
            <p:ph type="ftr" idx="10"/>
          </p:nvPr>
        </p:nvSpPr>
        <p:spPr/>
        <p:txBody>
          <a:bodyPr/>
          <a:lstStyle/>
          <a:p>
            <a:endParaRPr lang="en-US"/>
          </a:p>
        </p:txBody>
      </p:sp>
    </p:spTree>
    <p:extLst>
      <p:ext uri="{BB962C8B-B14F-4D97-AF65-F5344CB8AC3E}">
        <p14:creationId xmlns:p14="http://schemas.microsoft.com/office/powerpoint/2010/main" val="356393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D3C30B78-A7FC-40C1-86A9-2526BAFE8E5F}" type="slidenum">
              <a:rPr lang="en-US"/>
              <a:pPr/>
              <a:t>18</a:t>
            </a:fld>
            <a:endParaRPr lang="en-US"/>
          </a:p>
        </p:txBody>
      </p:sp>
      <p:sp>
        <p:nvSpPr>
          <p:cNvPr id="65537" name="AutoShape 1"/>
          <p:cNvSpPr>
            <a:spLocks noChangeArrowheads="1"/>
          </p:cNvSpPr>
          <p:nvPr/>
        </p:nvSpPr>
        <p:spPr bwMode="auto">
          <a:xfrm>
            <a:off x="1182958" y="698620"/>
            <a:ext cx="4646077" cy="3485158"/>
          </a:xfrm>
          <a:prstGeom prst="roundRect">
            <a:avLst>
              <a:gd name="adj" fmla="val 16667"/>
            </a:avLst>
          </a:prstGeom>
          <a:solidFill>
            <a:srgbClr val="FFFFFF"/>
          </a:solidFill>
          <a:ln w="9360">
            <a:solidFill>
              <a:srgbClr val="000000"/>
            </a:solidFill>
            <a:round/>
            <a:headEnd/>
            <a:tailEnd/>
          </a:ln>
          <a:effectLst/>
        </p:spPr>
        <p:txBody>
          <a:bodyPr wrap="none" lIns="91449" tIns="45725" rIns="91449" bIns="45725" anchor="ctr"/>
          <a:lstStyle/>
          <a:p>
            <a:endParaRPr lang="en-US"/>
          </a:p>
        </p:txBody>
      </p:sp>
      <p:sp>
        <p:nvSpPr>
          <p:cNvPr id="65538" name="Rectangle 2"/>
          <p:cNvSpPr txBox="1">
            <a:spLocks noGrp="1" noChangeArrowheads="1"/>
          </p:cNvSpPr>
          <p:nvPr>
            <p:ph type="body"/>
          </p:nvPr>
        </p:nvSpPr>
        <p:spPr bwMode="auto">
          <a:xfrm>
            <a:off x="701837" y="4417184"/>
            <a:ext cx="5594029" cy="4182189"/>
          </a:xfrm>
          <a:prstGeom prst="rect">
            <a:avLst/>
          </a:prstGeom>
          <a:noFill/>
          <a:ln>
            <a:round/>
            <a:headEnd/>
            <a:tailEnd/>
          </a:ln>
        </p:spPr>
        <p:txBody>
          <a:bodyPr wrap="none" anchor="ctr"/>
          <a:lstStyle/>
          <a:p>
            <a:pPr eaLnBrk="1">
              <a:spcBef>
                <a:spcPct val="0"/>
              </a:spcBef>
              <a:buClrTx/>
              <a:tabLst>
                <a:tab pos="0" algn="l"/>
                <a:tab pos="457246" algn="l"/>
                <a:tab pos="914491" algn="l"/>
                <a:tab pos="1371737" algn="l"/>
                <a:tab pos="1828983" algn="l"/>
                <a:tab pos="2286229" algn="l"/>
                <a:tab pos="2743474" algn="l"/>
                <a:tab pos="3200720" algn="l"/>
                <a:tab pos="3657966" algn="l"/>
                <a:tab pos="4115211" algn="l"/>
                <a:tab pos="4572457" algn="l"/>
                <a:tab pos="5029703" algn="l"/>
                <a:tab pos="5486949" algn="l"/>
                <a:tab pos="5944194" algn="l"/>
                <a:tab pos="6401440" algn="l"/>
                <a:tab pos="6858686" algn="l"/>
                <a:tab pos="7315932" algn="l"/>
                <a:tab pos="7773177" algn="l"/>
                <a:tab pos="8230423" algn="l"/>
                <a:tab pos="8687669" algn="l"/>
                <a:tab pos="9144914" algn="l"/>
              </a:tabLst>
            </a:pPr>
            <a:endParaRPr lang="en-US" sz="2000" dirty="0">
              <a:latin typeface="Arial" charset="0"/>
              <a:ea typeface="Microsoft YaHei" charset="-122"/>
            </a:endParaRPr>
          </a:p>
        </p:txBody>
      </p:sp>
      <p:sp>
        <p:nvSpPr>
          <p:cNvPr id="65539" name="Rectangle 3"/>
          <p:cNvSpPr>
            <a:spLocks noChangeArrowheads="1"/>
          </p:cNvSpPr>
          <p:nvPr/>
        </p:nvSpPr>
        <p:spPr bwMode="auto">
          <a:xfrm>
            <a:off x="3971237" y="4"/>
            <a:ext cx="3023284" cy="463629"/>
          </a:xfrm>
          <a:prstGeom prst="rect">
            <a:avLst/>
          </a:prstGeom>
          <a:noFill/>
          <a:ln w="9525">
            <a:noFill/>
            <a:round/>
            <a:headEnd/>
            <a:tailEnd/>
          </a:ln>
          <a:effectLst/>
        </p:spPr>
        <p:txBody>
          <a:bodyPr wrap="none" lIns="91449" tIns="45725" rIns="91449" bIns="45725" anchor="ctr"/>
          <a:lstStyle/>
          <a:p>
            <a:endParaRPr lang="en-US"/>
          </a:p>
        </p:txBody>
      </p:sp>
      <p:sp>
        <p:nvSpPr>
          <p:cNvPr id="6" name="Footer Placeholder 5"/>
          <p:cNvSpPr>
            <a:spLocks noGrp="1"/>
          </p:cNvSpPr>
          <p:nvPr>
            <p:ph type="ftr" idx="10"/>
          </p:nvPr>
        </p:nvSpPr>
        <p:spPr/>
        <p:txBody>
          <a:bodyPr/>
          <a:lstStyle/>
          <a:p>
            <a:endParaRPr lang="en-US"/>
          </a:p>
        </p:txBody>
      </p:sp>
    </p:spTree>
    <p:extLst>
      <p:ext uri="{BB962C8B-B14F-4D97-AF65-F5344CB8AC3E}">
        <p14:creationId xmlns:p14="http://schemas.microsoft.com/office/powerpoint/2010/main" val="79513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C089D7B3-FCDD-43CA-97A6-88AA26B77805}" type="slidenum">
              <a:rPr lang="en-US"/>
              <a:pPr/>
              <a:t>19</a:t>
            </a:fld>
            <a:endParaRPr lang="en-US"/>
          </a:p>
        </p:txBody>
      </p:sp>
      <p:sp>
        <p:nvSpPr>
          <p:cNvPr id="66561" name="AutoShape 1"/>
          <p:cNvSpPr>
            <a:spLocks noChangeArrowheads="1"/>
          </p:cNvSpPr>
          <p:nvPr/>
        </p:nvSpPr>
        <p:spPr bwMode="auto">
          <a:xfrm>
            <a:off x="1182958" y="698620"/>
            <a:ext cx="4646077" cy="3485158"/>
          </a:xfrm>
          <a:prstGeom prst="roundRect">
            <a:avLst>
              <a:gd name="adj" fmla="val 16667"/>
            </a:avLst>
          </a:prstGeom>
          <a:solidFill>
            <a:srgbClr val="FFFFFF"/>
          </a:solidFill>
          <a:ln w="9360">
            <a:solidFill>
              <a:srgbClr val="000000"/>
            </a:solidFill>
            <a:round/>
            <a:headEnd/>
            <a:tailEnd/>
          </a:ln>
          <a:effectLst/>
        </p:spPr>
        <p:txBody>
          <a:bodyPr wrap="none" lIns="91449" tIns="45725" rIns="91449" bIns="45725" anchor="ctr"/>
          <a:lstStyle/>
          <a:p>
            <a:endParaRPr lang="en-US"/>
          </a:p>
        </p:txBody>
      </p:sp>
      <p:sp>
        <p:nvSpPr>
          <p:cNvPr id="66562" name="Rectangle 2"/>
          <p:cNvSpPr txBox="1">
            <a:spLocks noGrp="1" noChangeArrowheads="1"/>
          </p:cNvSpPr>
          <p:nvPr>
            <p:ph type="body"/>
          </p:nvPr>
        </p:nvSpPr>
        <p:spPr bwMode="auto">
          <a:xfrm>
            <a:off x="701837" y="4417184"/>
            <a:ext cx="5594029" cy="4182189"/>
          </a:xfrm>
          <a:prstGeom prst="rect">
            <a:avLst/>
          </a:prstGeom>
          <a:noFill/>
          <a:ln>
            <a:round/>
            <a:headEnd/>
            <a:tailEnd/>
          </a:ln>
        </p:spPr>
        <p:txBody>
          <a:bodyPr wrap="none" anchor="ctr"/>
          <a:lstStyle/>
          <a:p>
            <a:pPr eaLnBrk="1">
              <a:spcBef>
                <a:spcPct val="0"/>
              </a:spcBef>
              <a:buClrTx/>
              <a:tabLst>
                <a:tab pos="0" algn="l"/>
                <a:tab pos="457246" algn="l"/>
                <a:tab pos="914491" algn="l"/>
                <a:tab pos="1371737" algn="l"/>
                <a:tab pos="1828983" algn="l"/>
                <a:tab pos="2286229" algn="l"/>
                <a:tab pos="2743474" algn="l"/>
                <a:tab pos="3200720" algn="l"/>
                <a:tab pos="3657966" algn="l"/>
                <a:tab pos="4115211" algn="l"/>
                <a:tab pos="4572457" algn="l"/>
                <a:tab pos="5029703" algn="l"/>
                <a:tab pos="5486949" algn="l"/>
                <a:tab pos="5944194" algn="l"/>
                <a:tab pos="6401440" algn="l"/>
                <a:tab pos="6858686" algn="l"/>
                <a:tab pos="7315932" algn="l"/>
                <a:tab pos="7773177" algn="l"/>
                <a:tab pos="8230423" algn="l"/>
                <a:tab pos="8687669" algn="l"/>
                <a:tab pos="9144914" algn="l"/>
              </a:tabLst>
            </a:pPr>
            <a:endParaRPr lang="en-US" sz="2000" dirty="0">
              <a:latin typeface="Arial" charset="0"/>
              <a:ea typeface="Microsoft YaHei" charset="-122"/>
            </a:endParaRPr>
          </a:p>
        </p:txBody>
      </p:sp>
      <p:sp>
        <p:nvSpPr>
          <p:cNvPr id="66563" name="Rectangle 3"/>
          <p:cNvSpPr>
            <a:spLocks noChangeArrowheads="1"/>
          </p:cNvSpPr>
          <p:nvPr/>
        </p:nvSpPr>
        <p:spPr bwMode="auto">
          <a:xfrm>
            <a:off x="3971237" y="4"/>
            <a:ext cx="3023284" cy="463629"/>
          </a:xfrm>
          <a:prstGeom prst="rect">
            <a:avLst/>
          </a:prstGeom>
          <a:noFill/>
          <a:ln w="9525">
            <a:noFill/>
            <a:round/>
            <a:headEnd/>
            <a:tailEnd/>
          </a:ln>
          <a:effectLst/>
        </p:spPr>
        <p:txBody>
          <a:bodyPr wrap="none" lIns="91449" tIns="45725" rIns="91449" bIns="45725" anchor="ctr"/>
          <a:lstStyle/>
          <a:p>
            <a:endParaRPr lang="en-US"/>
          </a:p>
        </p:txBody>
      </p:sp>
      <p:sp>
        <p:nvSpPr>
          <p:cNvPr id="6" name="Footer Placeholder 5"/>
          <p:cNvSpPr>
            <a:spLocks noGrp="1"/>
          </p:cNvSpPr>
          <p:nvPr>
            <p:ph type="ftr" idx="10"/>
          </p:nvPr>
        </p:nvSpPr>
        <p:spPr/>
        <p:txBody>
          <a:bodyPr/>
          <a:lstStyle/>
          <a:p>
            <a:endParaRPr lang="en-US"/>
          </a:p>
        </p:txBody>
      </p:sp>
    </p:spTree>
    <p:extLst>
      <p:ext uri="{BB962C8B-B14F-4D97-AF65-F5344CB8AC3E}">
        <p14:creationId xmlns:p14="http://schemas.microsoft.com/office/powerpoint/2010/main" val="45404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273050"/>
            <a:ext cx="2051050" cy="5788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05513" cy="578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3050"/>
            <a:ext cx="2055812" cy="585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8213" cy="585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FE29-40D3-46D8-9946-31288AEA7917}" type="datetimeFigureOut">
              <a:rPr lang="en-US" smtClean="0">
                <a:solidFill>
                  <a:prstClr val="black">
                    <a:tint val="75000"/>
                  </a:prstClr>
                </a:solidFill>
              </a:rPr>
              <a:pPr/>
              <a:t>12/13/2015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EB3D26-2A2A-4063-BE4F-5377E6F0B8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228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FE29-40D3-46D8-9946-31288AEA7917}" type="datetimeFigureOut">
              <a:rPr lang="en-US" smtClean="0">
                <a:solidFill>
                  <a:prstClr val="black">
                    <a:tint val="75000"/>
                  </a:prstClr>
                </a:solidFill>
              </a:rPr>
              <a:pPr/>
              <a:t>12/13/2015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EB3D26-2A2A-4063-BE4F-5377E6F0B8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88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2FE29-40D3-46D8-9946-31288AEA7917}" type="datetimeFigureOut">
              <a:rPr lang="en-US" smtClean="0">
                <a:solidFill>
                  <a:prstClr val="black">
                    <a:tint val="75000"/>
                  </a:prstClr>
                </a:solidFill>
              </a:rPr>
              <a:pPr/>
              <a:t>12/13/2015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EB3D26-2A2A-4063-BE4F-5377E6F0B8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825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2B6E0-37DC-4C24-85CD-1D7FF05C620F}" type="datetimeFigureOut">
              <a:rPr lang="en-US" smtClean="0">
                <a:solidFill>
                  <a:prstClr val="black">
                    <a:tint val="75000"/>
                  </a:prstClr>
                </a:solidFill>
              </a:rPr>
              <a:pPr/>
              <a:t>12/13/2015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41087C-69F8-4915-9ED0-3FB6172B8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05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798888" cy="514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88" y="914400"/>
            <a:ext cx="3800475" cy="514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Line 1"/>
          <p:cNvSpPr>
            <a:spLocks noChangeShapeType="1"/>
          </p:cNvSpPr>
          <p:nvPr/>
        </p:nvSpPr>
        <p:spPr bwMode="auto">
          <a:xfrm>
            <a:off x="652463" y="852488"/>
            <a:ext cx="7851775" cy="1587"/>
          </a:xfrm>
          <a:prstGeom prst="line">
            <a:avLst/>
          </a:prstGeom>
          <a:noFill/>
          <a:ln w="28440">
            <a:solidFill>
              <a:srgbClr val="0000B6"/>
            </a:solidFill>
            <a:round/>
            <a:headEnd/>
            <a:tailEnd/>
          </a:ln>
          <a:effectLst/>
        </p:spPr>
        <p:txBody>
          <a:bodyPr/>
          <a:lstStyle/>
          <a:p>
            <a:endParaRPr lang="en-US"/>
          </a:p>
        </p:txBody>
      </p:sp>
      <p:sp>
        <p:nvSpPr>
          <p:cNvPr id="1030" name="Rectangle 6"/>
          <p:cNvSpPr>
            <a:spLocks noChangeArrowheads="1"/>
          </p:cNvSpPr>
          <p:nvPr/>
        </p:nvSpPr>
        <p:spPr bwMode="auto">
          <a:xfrm>
            <a:off x="685800" y="6429375"/>
            <a:ext cx="7788275" cy="466667"/>
          </a:xfrm>
          <a:prstGeom prst="rect">
            <a:avLst/>
          </a:prstGeom>
          <a:noFill/>
          <a:ln w="9525">
            <a:noFill/>
            <a:round/>
            <a:headEnd/>
            <a:tailEnd/>
          </a:ln>
          <a:effectLst/>
        </p:spPr>
        <p:txBody>
          <a:bodyPr lIns="90000" tIns="46800" rIns="90000" bIns="46800">
            <a:spAutoFit/>
          </a:bodyPr>
          <a:lstStyle/>
          <a:p>
            <a:pPr hangingPunct="1">
              <a:buClrTx/>
              <a:buFontTx/>
              <a:buNone/>
              <a:tabLst>
                <a:tab pos="0" algn="l"/>
                <a:tab pos="3694113" algn="ctr"/>
                <a:tab pos="7575550" algn="r"/>
                <a:tab pos="8229600" algn="l"/>
                <a:tab pos="9144000" algn="l"/>
                <a:tab pos="10058400" algn="l"/>
                <a:tab pos="10515600" algn="l"/>
              </a:tabLst>
            </a:pPr>
            <a:r>
              <a:rPr lang="en-US" sz="1300" dirty="0" smtClean="0">
                <a:solidFill>
                  <a:srgbClr val="000000"/>
                </a:solidFill>
              </a:rPr>
              <a:t>SPEDAS Software</a:t>
            </a:r>
            <a:r>
              <a:rPr lang="en-US" sz="1300" dirty="0">
                <a:solidFill>
                  <a:srgbClr val="000000"/>
                </a:solidFill>
              </a:rPr>
              <a:t>	</a:t>
            </a:r>
            <a:r>
              <a:rPr lang="en-US" sz="1300" dirty="0" smtClean="0">
                <a:solidFill>
                  <a:srgbClr val="000000"/>
                </a:solidFill>
              </a:rPr>
              <a:t>Slide </a:t>
            </a:r>
            <a:r>
              <a:rPr lang="en-US" sz="1300" dirty="0">
                <a:solidFill>
                  <a:srgbClr val="000000"/>
                </a:solidFill>
              </a:rPr>
              <a:t>− </a:t>
            </a:r>
            <a:fld id="{7927827F-30B1-4CAA-93B0-518745F2D3A1}" type="slidenum">
              <a:rPr lang="en-US" sz="1300">
                <a:solidFill>
                  <a:srgbClr val="000000"/>
                </a:solidFill>
              </a:rPr>
              <a:pPr hangingPunct="1">
                <a:buClrTx/>
                <a:buFontTx/>
                <a:buNone/>
                <a:tabLst>
                  <a:tab pos="0" algn="l"/>
                  <a:tab pos="3694113" algn="ctr"/>
                  <a:tab pos="7575550" algn="r"/>
                  <a:tab pos="8229600" algn="l"/>
                  <a:tab pos="9144000" algn="l"/>
                  <a:tab pos="10058400" algn="l"/>
                  <a:tab pos="10515600" algn="l"/>
                </a:tabLst>
              </a:pPr>
              <a:t>‹#›</a:t>
            </a:fld>
            <a:r>
              <a:rPr lang="en-US" sz="1300" dirty="0">
                <a:solidFill>
                  <a:srgbClr val="000000"/>
                </a:solidFill>
              </a:rPr>
              <a:t>	</a:t>
            </a:r>
            <a:r>
              <a:rPr lang="en-US" sz="1300" dirty="0" smtClean="0">
                <a:solidFill>
                  <a:srgbClr val="000000"/>
                </a:solidFill>
              </a:rPr>
              <a:t>San Francisco, CA</a:t>
            </a:r>
            <a:r>
              <a:rPr lang="en-US" sz="1300" baseline="0" dirty="0" smtClean="0">
                <a:solidFill>
                  <a:srgbClr val="000000"/>
                </a:solidFill>
              </a:rPr>
              <a:t> </a:t>
            </a:r>
            <a:r>
              <a:rPr lang="en-US" sz="1300" dirty="0" smtClean="0">
                <a:solidFill>
                  <a:srgbClr val="000000"/>
                </a:solidFill>
              </a:rPr>
              <a:t>– December </a:t>
            </a:r>
            <a:r>
              <a:rPr lang="en-US" sz="1300" dirty="0" smtClean="0">
                <a:solidFill>
                  <a:srgbClr val="000000"/>
                </a:solidFill>
              </a:rPr>
              <a:t>2015</a:t>
            </a:r>
            <a:r>
              <a:rPr lang="en-US" sz="1300" baseline="0" dirty="0" smtClean="0">
                <a:solidFill>
                  <a:srgbClr val="000000"/>
                </a:solidFill>
              </a:rPr>
              <a:t> </a:t>
            </a:r>
            <a:endParaRPr lang="en-US" sz="1300" dirty="0">
              <a:solidFill>
                <a:srgbClr val="000000"/>
              </a:solidFill>
            </a:endParaRPr>
          </a:p>
          <a:p>
            <a:pPr hangingPunct="1">
              <a:buClrTx/>
              <a:buFontTx/>
              <a:buNone/>
              <a:tabLst>
                <a:tab pos="0" algn="l"/>
                <a:tab pos="3694113" algn="ctr"/>
                <a:tab pos="7575550" algn="r"/>
                <a:tab pos="8229600" algn="l"/>
                <a:tab pos="9144000" algn="l"/>
                <a:tab pos="10058400" algn="l"/>
                <a:tab pos="10515600" algn="l"/>
              </a:tabLst>
            </a:pPr>
            <a:endParaRPr lang="en-US" sz="1300" dirty="0">
              <a:solidFill>
                <a:srgbClr val="000000"/>
              </a:solidFill>
            </a:endParaRPr>
          </a:p>
        </p:txBody>
      </p:sp>
      <p:sp>
        <p:nvSpPr>
          <p:cNvPr id="1031" name="Line 7"/>
          <p:cNvSpPr>
            <a:spLocks noChangeShapeType="1"/>
          </p:cNvSpPr>
          <p:nvPr/>
        </p:nvSpPr>
        <p:spPr bwMode="auto">
          <a:xfrm>
            <a:off x="660400" y="6383338"/>
            <a:ext cx="7853363" cy="1587"/>
          </a:xfrm>
          <a:prstGeom prst="line">
            <a:avLst/>
          </a:prstGeom>
          <a:noFill/>
          <a:ln w="28440">
            <a:solidFill>
              <a:srgbClr val="0000B6"/>
            </a:solidFill>
            <a:round/>
            <a:headEnd/>
            <a:tailEnd/>
          </a:ln>
          <a:effectLst/>
        </p:spPr>
        <p:txBody>
          <a:bodyPr/>
          <a:lstStyle/>
          <a:p>
            <a:endParaRPr lang="en-US"/>
          </a:p>
        </p:txBody>
      </p:sp>
      <p:sp>
        <p:nvSpPr>
          <p:cNvPr id="1032" name="Rectangle 8"/>
          <p:cNvSpPr>
            <a:spLocks noGrp="1" noChangeArrowheads="1"/>
          </p:cNvSpPr>
          <p:nvPr>
            <p:ph type="body" idx="1"/>
          </p:nvPr>
        </p:nvSpPr>
        <p:spPr bwMode="auto">
          <a:xfrm>
            <a:off x="685800" y="914400"/>
            <a:ext cx="7751763" cy="51466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33" name="Rectangle 9"/>
          <p:cNvSpPr>
            <a:spLocks noGrp="1" noChangeArrowheads="1"/>
          </p:cNvSpPr>
          <p:nvPr>
            <p:ph type="title"/>
          </p:nvPr>
        </p:nvSpPr>
        <p:spPr bwMode="auto">
          <a:xfrm>
            <a:off x="457200" y="273050"/>
            <a:ext cx="8208963" cy="1136650"/>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Click to edit the title text format</a:t>
            </a:r>
          </a:p>
        </p:txBody>
      </p:sp>
      <p:pic>
        <p:nvPicPr>
          <p:cNvPr id="2" name="Picture 2" descr="C:\Users\clrussell\Desktop\spedas_logo_hires.jpg"/>
          <p:cNvPicPr>
            <a:picLocks noChangeAspect="1" noChangeArrowheads="1"/>
          </p:cNvPicPr>
          <p:nvPr/>
        </p:nvPicPr>
        <p:blipFill>
          <a:blip r:embed="rId13" cstate="print"/>
          <a:srcRect/>
          <a:stretch>
            <a:fillRect/>
          </a:stretch>
        </p:blipFill>
        <p:spPr bwMode="auto">
          <a:xfrm>
            <a:off x="686863" y="111968"/>
            <a:ext cx="880188" cy="712237"/>
          </a:xfrm>
          <a:prstGeom prst="rect">
            <a:avLst/>
          </a:prstGeom>
          <a:noFill/>
        </p:spPr>
      </p:pic>
      <p:pic>
        <p:nvPicPr>
          <p:cNvPr id="4" name="Picture 4" descr="C:\Users\clrussell\Desktop\themis_logo.jpg"/>
          <p:cNvPicPr>
            <a:picLocks noChangeAspect="1" noChangeArrowheads="1"/>
          </p:cNvPicPr>
          <p:nvPr/>
        </p:nvPicPr>
        <p:blipFill>
          <a:blip r:embed="rId14" cstate="print"/>
          <a:srcRect/>
          <a:stretch>
            <a:fillRect/>
          </a:stretch>
        </p:blipFill>
        <p:spPr bwMode="auto">
          <a:xfrm>
            <a:off x="6648513" y="261257"/>
            <a:ext cx="899922" cy="572323"/>
          </a:xfrm>
          <a:prstGeom prst="rect">
            <a:avLst/>
          </a:prstGeom>
          <a:noFill/>
        </p:spPr>
      </p:pic>
      <p:pic>
        <p:nvPicPr>
          <p:cNvPr id="5" name="Picture 5" descr="C:\Users\clrussell\Desktop\artemis_flags.jpg"/>
          <p:cNvPicPr>
            <a:picLocks noChangeAspect="1" noChangeArrowheads="1"/>
          </p:cNvPicPr>
          <p:nvPr/>
        </p:nvPicPr>
        <p:blipFill>
          <a:blip r:embed="rId15" cstate="print"/>
          <a:srcRect/>
          <a:stretch>
            <a:fillRect/>
          </a:stretch>
        </p:blipFill>
        <p:spPr bwMode="auto">
          <a:xfrm>
            <a:off x="7583333" y="251366"/>
            <a:ext cx="852524" cy="577644"/>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dt="0"/>
  <p:txStyles>
    <p:titleStyle>
      <a:lvl1pPr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mj-lt"/>
          <a:ea typeface="+mj-ea"/>
          <a:cs typeface="+mj-cs"/>
        </a:defRPr>
      </a:lvl1pPr>
      <a:lvl2pPr marL="742950" indent="-28575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2pPr>
      <a:lvl3pPr marL="11430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3pPr>
      <a:lvl4pPr marL="16002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4pPr>
      <a:lvl5pPr marL="20574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5pPr>
      <a:lvl6pPr marL="25146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6pPr>
      <a:lvl7pPr marL="29718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7pPr>
      <a:lvl8pPr marL="34290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8pPr>
      <a:lvl9pPr marL="38862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9pPr>
    </p:titleStyle>
    <p:bodyStyle>
      <a:lvl1pPr marL="342900" indent="-342900" algn="l" defTabSz="457200" rtl="0" fontAlgn="base" hangingPunct="0">
        <a:lnSpc>
          <a:spcPct val="47000"/>
        </a:lnSpc>
        <a:spcBef>
          <a:spcPct val="0"/>
        </a:spcBef>
        <a:spcAft>
          <a:spcPts val="1425"/>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fontAlgn="base" hangingPunct="0">
        <a:lnSpc>
          <a:spcPct val="47000"/>
        </a:lnSpc>
        <a:spcBef>
          <a:spcPct val="0"/>
        </a:spcBef>
        <a:spcAft>
          <a:spcPts val="1138"/>
        </a:spcAft>
        <a:buClr>
          <a:srgbClr val="000000"/>
        </a:buClr>
        <a:buSzPct val="100000"/>
        <a:buFont typeface="Times New Roman" pitchFamily="16" charset="0"/>
        <a:defRPr>
          <a:solidFill>
            <a:srgbClr val="000000"/>
          </a:solidFill>
          <a:latin typeface="+mn-lt"/>
          <a:ea typeface="+mn-ea"/>
        </a:defRPr>
      </a:lvl2pPr>
      <a:lvl3pPr marL="1143000" indent="-228600" algn="l" defTabSz="457200" rtl="0" fontAlgn="base" hangingPunct="0">
        <a:lnSpc>
          <a:spcPct val="47000"/>
        </a:lnSpc>
        <a:spcBef>
          <a:spcPct val="0"/>
        </a:spcBef>
        <a:spcAft>
          <a:spcPts val="850"/>
        </a:spcAft>
        <a:buClr>
          <a:srgbClr val="000000"/>
        </a:buClr>
        <a:buSzPct val="100000"/>
        <a:buFont typeface="Times New Roman" pitchFamily="16" charset="0"/>
        <a:defRPr sz="1600">
          <a:solidFill>
            <a:srgbClr val="000000"/>
          </a:solidFill>
          <a:latin typeface="+mn-lt"/>
          <a:ea typeface="+mn-ea"/>
        </a:defRPr>
      </a:lvl3pPr>
      <a:lvl4pPr marL="1600200" indent="-228600" algn="l" defTabSz="457200" rtl="0" fontAlgn="base" hangingPunct="0">
        <a:lnSpc>
          <a:spcPct val="47000"/>
        </a:lnSpc>
        <a:spcBef>
          <a:spcPct val="0"/>
        </a:spcBef>
        <a:spcAft>
          <a:spcPts val="575"/>
        </a:spcAft>
        <a:buClr>
          <a:srgbClr val="000000"/>
        </a:buClr>
        <a:buSzPct val="100000"/>
        <a:buFont typeface="Times New Roman" pitchFamily="16" charset="0"/>
        <a:defRPr sz="1400">
          <a:solidFill>
            <a:srgbClr val="000000"/>
          </a:solidFill>
          <a:latin typeface="+mn-lt"/>
          <a:ea typeface="+mn-ea"/>
        </a:defRPr>
      </a:lvl4pPr>
      <a:lvl5pPr marL="2057400" indent="-228600" algn="l" defTabSz="457200" rtl="0" fontAlgn="base" hangingPunct="0">
        <a:lnSpc>
          <a:spcPct val="4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hangingPunct="0">
        <a:lnSpc>
          <a:spcPct val="4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hangingPunct="0">
        <a:lnSpc>
          <a:spcPct val="4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hangingPunct="0">
        <a:lnSpc>
          <a:spcPct val="4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hangingPunct="0">
        <a:lnSpc>
          <a:spcPct val="4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Line 1"/>
          <p:cNvSpPr>
            <a:spLocks noChangeShapeType="1"/>
          </p:cNvSpPr>
          <p:nvPr/>
        </p:nvSpPr>
        <p:spPr bwMode="auto">
          <a:xfrm>
            <a:off x="652463" y="852488"/>
            <a:ext cx="7851775" cy="1587"/>
          </a:xfrm>
          <a:prstGeom prst="line">
            <a:avLst/>
          </a:prstGeom>
          <a:noFill/>
          <a:ln w="28440">
            <a:solidFill>
              <a:srgbClr val="0000B6"/>
            </a:solidFill>
            <a:round/>
            <a:headEnd/>
            <a:tailEnd/>
          </a:ln>
          <a:effectLst/>
        </p:spPr>
        <p:txBody>
          <a:bodyPr/>
          <a:lstStyle/>
          <a:p>
            <a:endParaRPr lang="en-US"/>
          </a:p>
        </p:txBody>
      </p:sp>
      <p:sp>
        <p:nvSpPr>
          <p:cNvPr id="2054" name="Line 6"/>
          <p:cNvSpPr>
            <a:spLocks noChangeShapeType="1"/>
          </p:cNvSpPr>
          <p:nvPr/>
        </p:nvSpPr>
        <p:spPr bwMode="auto">
          <a:xfrm>
            <a:off x="660400" y="6383338"/>
            <a:ext cx="7853363" cy="1587"/>
          </a:xfrm>
          <a:prstGeom prst="line">
            <a:avLst/>
          </a:prstGeom>
          <a:noFill/>
          <a:ln w="28440">
            <a:solidFill>
              <a:srgbClr val="0000B6"/>
            </a:solidFill>
            <a:round/>
            <a:headEnd/>
            <a:tailEnd/>
          </a:ln>
          <a:effectLst/>
        </p:spPr>
        <p:txBody>
          <a:bodyPr/>
          <a:lstStyle/>
          <a:p>
            <a:endParaRPr lang="en-US"/>
          </a:p>
        </p:txBody>
      </p:sp>
      <p:sp>
        <p:nvSpPr>
          <p:cNvPr id="2055" name="Line 7"/>
          <p:cNvSpPr>
            <a:spLocks noChangeShapeType="1"/>
          </p:cNvSpPr>
          <p:nvPr/>
        </p:nvSpPr>
        <p:spPr bwMode="auto">
          <a:xfrm>
            <a:off x="652463" y="852488"/>
            <a:ext cx="7851775" cy="1587"/>
          </a:xfrm>
          <a:prstGeom prst="line">
            <a:avLst/>
          </a:prstGeom>
          <a:noFill/>
          <a:ln w="28440">
            <a:solidFill>
              <a:srgbClr val="0000B6"/>
            </a:solidFill>
            <a:round/>
            <a:headEnd/>
            <a:tailEnd/>
          </a:ln>
          <a:effectLst/>
        </p:spPr>
        <p:txBody>
          <a:bodyPr/>
          <a:lstStyle/>
          <a:p>
            <a:endParaRPr lang="en-US"/>
          </a:p>
        </p:txBody>
      </p:sp>
      <p:sp>
        <p:nvSpPr>
          <p:cNvPr id="2060" name="Line 12"/>
          <p:cNvSpPr>
            <a:spLocks noChangeShapeType="1"/>
          </p:cNvSpPr>
          <p:nvPr/>
        </p:nvSpPr>
        <p:spPr bwMode="auto">
          <a:xfrm>
            <a:off x="660400" y="6383338"/>
            <a:ext cx="7853363" cy="1587"/>
          </a:xfrm>
          <a:prstGeom prst="line">
            <a:avLst/>
          </a:prstGeom>
          <a:noFill/>
          <a:ln w="28440">
            <a:solidFill>
              <a:srgbClr val="0000B6"/>
            </a:solidFill>
            <a:round/>
            <a:headEnd/>
            <a:tailEnd/>
          </a:ln>
          <a:effectLst/>
        </p:spPr>
        <p:txBody>
          <a:bodyPr/>
          <a:lstStyle/>
          <a:p>
            <a:endParaRPr lang="en-US"/>
          </a:p>
        </p:txBody>
      </p:sp>
      <p:sp>
        <p:nvSpPr>
          <p:cNvPr id="2061" name="Rectangle 13"/>
          <p:cNvSpPr>
            <a:spLocks noGrp="1" noChangeArrowheads="1"/>
          </p:cNvSpPr>
          <p:nvPr>
            <p:ph type="title"/>
          </p:nvPr>
        </p:nvSpPr>
        <p:spPr bwMode="auto">
          <a:xfrm>
            <a:off x="457200" y="273050"/>
            <a:ext cx="8226425" cy="1141413"/>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62" name="Rectangle 14"/>
          <p:cNvSpPr>
            <a:spLocks noGrp="1" noChangeArrowheads="1"/>
          </p:cNvSpPr>
          <p:nvPr>
            <p:ph type="body" idx="1"/>
          </p:nvPr>
        </p:nvSpPr>
        <p:spPr bwMode="auto">
          <a:xfrm>
            <a:off x="457200" y="1604963"/>
            <a:ext cx="8226425" cy="4522787"/>
          </a:xfrm>
          <a:prstGeom prst="rect">
            <a:avLst/>
          </a:prstGeom>
          <a:noFill/>
          <a:ln w="9525">
            <a:noFill/>
            <a:round/>
            <a:headEnd/>
            <a:tailEnd/>
          </a:ln>
          <a:effectLst/>
        </p:spPr>
        <p:txBody>
          <a:bodyPr vert="horz" wrap="square" lIns="0" tIns="16020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63" name="Rectangle 15"/>
          <p:cNvSpPr>
            <a:spLocks noChangeArrowheads="1"/>
          </p:cNvSpPr>
          <p:nvPr/>
        </p:nvSpPr>
        <p:spPr bwMode="auto">
          <a:xfrm>
            <a:off x="685800" y="6429375"/>
            <a:ext cx="7788275" cy="466667"/>
          </a:xfrm>
          <a:prstGeom prst="rect">
            <a:avLst/>
          </a:prstGeom>
          <a:noFill/>
          <a:ln w="9525">
            <a:noFill/>
            <a:round/>
            <a:headEnd/>
            <a:tailEnd/>
          </a:ln>
          <a:effectLst/>
        </p:spPr>
        <p:txBody>
          <a:bodyPr lIns="90000" tIns="46800" rIns="90000" bIns="46800">
            <a:spAutoFit/>
          </a:bodyPr>
          <a:lstStyle/>
          <a:p>
            <a:pPr hangingPunct="1">
              <a:buClrTx/>
              <a:buFontTx/>
              <a:buNone/>
              <a:tabLst>
                <a:tab pos="0" algn="l"/>
                <a:tab pos="3694113" algn="ctr"/>
                <a:tab pos="7575550" algn="r"/>
                <a:tab pos="8229600" algn="l"/>
                <a:tab pos="9144000" algn="l"/>
                <a:tab pos="10058400" algn="l"/>
                <a:tab pos="10515600" algn="l"/>
              </a:tabLst>
            </a:pPr>
            <a:r>
              <a:rPr lang="en-US" sz="1300" dirty="0" smtClean="0">
                <a:solidFill>
                  <a:srgbClr val="000000"/>
                </a:solidFill>
              </a:rPr>
              <a:t>SPEDAS Software </a:t>
            </a:r>
            <a:r>
              <a:rPr lang="en-US" sz="1300" dirty="0">
                <a:solidFill>
                  <a:srgbClr val="000000"/>
                </a:solidFill>
              </a:rPr>
              <a:t>	</a:t>
            </a:r>
            <a:r>
              <a:rPr lang="en-US" sz="1300" dirty="0" smtClean="0">
                <a:solidFill>
                  <a:srgbClr val="000000"/>
                </a:solidFill>
              </a:rPr>
              <a:t>Slide </a:t>
            </a:r>
            <a:r>
              <a:rPr lang="en-US" sz="1300" dirty="0">
                <a:solidFill>
                  <a:srgbClr val="000000"/>
                </a:solidFill>
              </a:rPr>
              <a:t>− </a:t>
            </a:r>
            <a:fld id="{FA4F52AA-860B-48C3-AD38-0FA7ECDE3951}" type="slidenum">
              <a:rPr lang="en-US" sz="1300">
                <a:solidFill>
                  <a:srgbClr val="000000"/>
                </a:solidFill>
              </a:rPr>
              <a:pPr hangingPunct="1">
                <a:buClrTx/>
                <a:buFontTx/>
                <a:buNone/>
                <a:tabLst>
                  <a:tab pos="0" algn="l"/>
                  <a:tab pos="3694113" algn="ctr"/>
                  <a:tab pos="7575550" algn="r"/>
                  <a:tab pos="8229600" algn="l"/>
                  <a:tab pos="9144000" algn="l"/>
                  <a:tab pos="10058400" algn="l"/>
                  <a:tab pos="10515600" algn="l"/>
                </a:tabLst>
              </a:pPr>
              <a:t>‹#›</a:t>
            </a:fld>
            <a:r>
              <a:rPr lang="en-US" sz="1300" dirty="0">
                <a:solidFill>
                  <a:srgbClr val="000000"/>
                </a:solidFill>
              </a:rPr>
              <a:t>	</a:t>
            </a:r>
            <a:r>
              <a:rPr lang="en-US" sz="1300" dirty="0" smtClean="0">
                <a:solidFill>
                  <a:srgbClr val="000000"/>
                </a:solidFill>
              </a:rPr>
              <a:t> San Francisco, CA</a:t>
            </a:r>
            <a:r>
              <a:rPr lang="en-US" sz="1300" baseline="0" dirty="0" smtClean="0">
                <a:solidFill>
                  <a:srgbClr val="000000"/>
                </a:solidFill>
              </a:rPr>
              <a:t> </a:t>
            </a:r>
            <a:r>
              <a:rPr lang="en-US" sz="1300" dirty="0" smtClean="0">
                <a:solidFill>
                  <a:srgbClr val="000000"/>
                </a:solidFill>
              </a:rPr>
              <a:t>– December 2014</a:t>
            </a:r>
            <a:r>
              <a:rPr lang="en-US" sz="1300" baseline="0" dirty="0" smtClean="0">
                <a:solidFill>
                  <a:srgbClr val="000000"/>
                </a:solidFill>
              </a:rPr>
              <a:t> </a:t>
            </a:r>
            <a:endParaRPr lang="en-US" sz="1300" dirty="0">
              <a:solidFill>
                <a:srgbClr val="000000"/>
              </a:solidFill>
            </a:endParaRPr>
          </a:p>
          <a:p>
            <a:pPr hangingPunct="1">
              <a:buClrTx/>
              <a:buFontTx/>
              <a:buNone/>
              <a:tabLst>
                <a:tab pos="0" algn="l"/>
                <a:tab pos="3694113" algn="ctr"/>
                <a:tab pos="7575550" algn="r"/>
                <a:tab pos="8229600" algn="l"/>
                <a:tab pos="9144000" algn="l"/>
                <a:tab pos="10058400" algn="l"/>
                <a:tab pos="10515600" algn="l"/>
              </a:tabLst>
            </a:pPr>
            <a:endParaRPr lang="en-US" sz="1300" dirty="0">
              <a:solidFill>
                <a:srgbClr val="000000"/>
              </a:solidFill>
            </a:endParaRPr>
          </a:p>
        </p:txBody>
      </p:sp>
      <p:pic>
        <p:nvPicPr>
          <p:cNvPr id="17" name="Picture 2" descr="C:\Users\clrussell\Desktop\spedas_logo_hires.jpg"/>
          <p:cNvPicPr>
            <a:picLocks noChangeAspect="1" noChangeArrowheads="1"/>
          </p:cNvPicPr>
          <p:nvPr/>
        </p:nvPicPr>
        <p:blipFill>
          <a:blip r:embed="rId13" cstate="print"/>
          <a:srcRect/>
          <a:stretch>
            <a:fillRect/>
          </a:stretch>
        </p:blipFill>
        <p:spPr bwMode="auto">
          <a:xfrm>
            <a:off x="686863" y="111968"/>
            <a:ext cx="880188" cy="712237"/>
          </a:xfrm>
          <a:prstGeom prst="rect">
            <a:avLst/>
          </a:prstGeom>
          <a:noFill/>
        </p:spPr>
      </p:pic>
      <p:pic>
        <p:nvPicPr>
          <p:cNvPr id="19" name="Picture 5" descr="C:\Users\clrussell\Desktop\artemis_flags.jpg"/>
          <p:cNvPicPr>
            <a:picLocks noChangeAspect="1" noChangeArrowheads="1"/>
          </p:cNvPicPr>
          <p:nvPr/>
        </p:nvPicPr>
        <p:blipFill>
          <a:blip r:embed="rId14" cstate="print"/>
          <a:srcRect/>
          <a:stretch>
            <a:fillRect/>
          </a:stretch>
        </p:blipFill>
        <p:spPr bwMode="auto">
          <a:xfrm>
            <a:off x="7617708" y="251366"/>
            <a:ext cx="852524" cy="577644"/>
          </a:xfrm>
          <a:prstGeom prst="rect">
            <a:avLst/>
          </a:prstGeom>
          <a:noFill/>
        </p:spPr>
      </p:pic>
      <p:pic>
        <p:nvPicPr>
          <p:cNvPr id="20" name="Picture 4" descr="C:\Users\clrussell\Desktop\themis_logo.jpg"/>
          <p:cNvPicPr>
            <a:picLocks noChangeAspect="1" noChangeArrowheads="1"/>
          </p:cNvPicPr>
          <p:nvPr/>
        </p:nvPicPr>
        <p:blipFill>
          <a:blip r:embed="rId15" cstate="print"/>
          <a:srcRect/>
          <a:stretch>
            <a:fillRect/>
          </a:stretch>
        </p:blipFill>
        <p:spPr bwMode="auto">
          <a:xfrm>
            <a:off x="6648513" y="261257"/>
            <a:ext cx="899922" cy="572323"/>
          </a:xfrm>
          <a:prstGeom prst="rect">
            <a:avLst/>
          </a:prstGeom>
          <a:noFill/>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dt="0"/>
  <p:txStyles>
    <p:titleStyle>
      <a:lvl1pPr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mj-lt"/>
          <a:ea typeface="+mj-ea"/>
          <a:cs typeface="+mj-cs"/>
        </a:defRPr>
      </a:lvl1pPr>
      <a:lvl2pPr marL="742950" indent="-28575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2pPr>
      <a:lvl3pPr marL="11430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3pPr>
      <a:lvl4pPr marL="16002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4pPr>
      <a:lvl5pPr marL="20574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5pPr>
      <a:lvl6pPr marL="25146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6pPr>
      <a:lvl7pPr marL="29718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7pPr>
      <a:lvl8pPr marL="34290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8pPr>
      <a:lvl9pPr marL="3886200" indent="-228600" algn="l" defTabSz="457200" rtl="0" fontAlgn="base" hangingPunct="0">
        <a:lnSpc>
          <a:spcPct val="47000"/>
        </a:lnSpc>
        <a:spcBef>
          <a:spcPct val="0"/>
        </a:spcBef>
        <a:spcAft>
          <a:spcPct val="0"/>
        </a:spcAft>
        <a:buClr>
          <a:srgbClr val="000000"/>
        </a:buClr>
        <a:buSzPct val="100000"/>
        <a:buFont typeface="Times New Roman" pitchFamily="16" charset="0"/>
        <a:defRPr sz="1600">
          <a:solidFill>
            <a:srgbClr val="000000"/>
          </a:solidFill>
          <a:latin typeface="Arial" charset="0"/>
          <a:ea typeface="Microsoft YaHei" charset="-122"/>
        </a:defRPr>
      </a:lvl9pPr>
    </p:titleStyle>
    <p:bodyStyle>
      <a:lvl1pPr marL="342900" indent="-342900" algn="l" defTabSz="457200" rtl="0" fontAlgn="base" hangingPunct="0">
        <a:lnSpc>
          <a:spcPct val="47000"/>
        </a:lnSpc>
        <a:spcBef>
          <a:spcPct val="0"/>
        </a:spcBef>
        <a:spcAft>
          <a:spcPts val="1425"/>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fontAlgn="base" hangingPunct="0">
        <a:lnSpc>
          <a:spcPct val="47000"/>
        </a:lnSpc>
        <a:spcBef>
          <a:spcPct val="0"/>
        </a:spcBef>
        <a:spcAft>
          <a:spcPts val="1138"/>
        </a:spcAft>
        <a:buClr>
          <a:srgbClr val="000000"/>
        </a:buClr>
        <a:buSzPct val="100000"/>
        <a:buFont typeface="Times New Roman" pitchFamily="16" charset="0"/>
        <a:defRPr>
          <a:solidFill>
            <a:srgbClr val="000000"/>
          </a:solidFill>
          <a:latin typeface="+mn-lt"/>
          <a:ea typeface="+mn-ea"/>
        </a:defRPr>
      </a:lvl2pPr>
      <a:lvl3pPr marL="1143000" indent="-228600" algn="l" defTabSz="457200" rtl="0" fontAlgn="base" hangingPunct="0">
        <a:lnSpc>
          <a:spcPct val="47000"/>
        </a:lnSpc>
        <a:spcBef>
          <a:spcPct val="0"/>
        </a:spcBef>
        <a:spcAft>
          <a:spcPts val="850"/>
        </a:spcAft>
        <a:buClr>
          <a:srgbClr val="000000"/>
        </a:buClr>
        <a:buSzPct val="100000"/>
        <a:buFont typeface="Times New Roman" pitchFamily="16" charset="0"/>
        <a:defRPr sz="1600">
          <a:solidFill>
            <a:srgbClr val="000000"/>
          </a:solidFill>
          <a:latin typeface="+mn-lt"/>
          <a:ea typeface="+mn-ea"/>
        </a:defRPr>
      </a:lvl3pPr>
      <a:lvl4pPr marL="1600200" indent="-228600" algn="l" defTabSz="457200" rtl="0" fontAlgn="base" hangingPunct="0">
        <a:lnSpc>
          <a:spcPct val="47000"/>
        </a:lnSpc>
        <a:spcBef>
          <a:spcPct val="0"/>
        </a:spcBef>
        <a:spcAft>
          <a:spcPts val="575"/>
        </a:spcAft>
        <a:buClr>
          <a:srgbClr val="000000"/>
        </a:buClr>
        <a:buSzPct val="100000"/>
        <a:buFont typeface="Times New Roman" pitchFamily="16" charset="0"/>
        <a:defRPr sz="1400">
          <a:solidFill>
            <a:srgbClr val="000000"/>
          </a:solidFill>
          <a:latin typeface="+mn-lt"/>
          <a:ea typeface="+mn-ea"/>
        </a:defRPr>
      </a:lvl4pPr>
      <a:lvl5pPr marL="2057400" indent="-228600" algn="l" defTabSz="457200" rtl="0" fontAlgn="base" hangingPunct="0">
        <a:lnSpc>
          <a:spcPct val="4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hangingPunct="0">
        <a:lnSpc>
          <a:spcPct val="4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hangingPunct="0">
        <a:lnSpc>
          <a:spcPct val="4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hangingPunct="0">
        <a:lnSpc>
          <a:spcPct val="4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hangingPunct="0">
        <a:lnSpc>
          <a:spcPct val="47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hangingPunct="1">
              <a:lnSpc>
                <a:spcPct val="100000"/>
              </a:lnSpc>
              <a:spcBef>
                <a:spcPts val="0"/>
              </a:spcBef>
              <a:spcAft>
                <a:spcPts val="0"/>
              </a:spcAft>
              <a:buClrTx/>
              <a:buSzTx/>
            </a:pPr>
            <a:fld id="{9D72FE29-40D3-46D8-9946-31288AEA7917}" type="datetimeFigureOut">
              <a:rPr lang="en-US" smtClean="0">
                <a:solidFill>
                  <a:prstClr val="black">
                    <a:tint val="75000"/>
                  </a:prstClr>
                </a:solidFill>
                <a:latin typeface="Calibri" panose="020F0502020204030204"/>
                <a:ea typeface="+mn-ea"/>
              </a:rPr>
              <a:pPr defTabSz="685800" fontAlgn="auto" hangingPunct="1">
                <a:lnSpc>
                  <a:spcPct val="100000"/>
                </a:lnSpc>
                <a:spcBef>
                  <a:spcPts val="0"/>
                </a:spcBef>
                <a:spcAft>
                  <a:spcPts val="0"/>
                </a:spcAft>
                <a:buClrTx/>
                <a:buSzTx/>
              </a:pPr>
              <a:t>12/13/2015</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hangingPunct="1">
              <a:lnSpc>
                <a:spcPct val="100000"/>
              </a:lnSpc>
              <a:spcBef>
                <a:spcPts val="0"/>
              </a:spcBef>
              <a:spcAft>
                <a:spcPts val="0"/>
              </a:spcAft>
              <a:buClrTx/>
              <a:buSzTx/>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hangingPunct="1">
              <a:lnSpc>
                <a:spcPct val="100000"/>
              </a:lnSpc>
              <a:spcBef>
                <a:spcPts val="0"/>
              </a:spcBef>
              <a:spcAft>
                <a:spcPts val="0"/>
              </a:spcAft>
              <a:buClrTx/>
              <a:buSzTx/>
            </a:pPr>
            <a:fld id="{8AEB3D26-2A2A-4063-BE4F-5377E6F0B891}" type="slidenum">
              <a:rPr lang="en-US" smtClean="0">
                <a:solidFill>
                  <a:prstClr val="black">
                    <a:tint val="75000"/>
                  </a:prstClr>
                </a:solidFill>
                <a:latin typeface="Calibri" panose="020F0502020204030204"/>
                <a:ea typeface="+mn-ea"/>
              </a:rPr>
              <a:pPr defTabSz="685800" fontAlgn="auto" hangingPunct="1">
                <a:lnSpc>
                  <a:spcPct val="100000"/>
                </a:lnSpc>
                <a:spcBef>
                  <a:spcPts val="0"/>
                </a:spcBef>
                <a:spcAft>
                  <a:spcPts val="0"/>
                </a:spcAft>
                <a:buClrTx/>
                <a:buSzTx/>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86545330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hangingPunct="1">
              <a:lnSpc>
                <a:spcPct val="100000"/>
              </a:lnSpc>
              <a:spcBef>
                <a:spcPts val="0"/>
              </a:spcBef>
              <a:spcAft>
                <a:spcPts val="0"/>
              </a:spcAft>
              <a:buClrTx/>
              <a:buSzTx/>
            </a:pPr>
            <a:fld id="{9D72FE29-40D3-46D8-9946-31288AEA7917}" type="datetimeFigureOut">
              <a:rPr lang="en-US" smtClean="0">
                <a:solidFill>
                  <a:prstClr val="black">
                    <a:tint val="75000"/>
                  </a:prstClr>
                </a:solidFill>
                <a:latin typeface="Calibri" panose="020F0502020204030204"/>
                <a:ea typeface="+mn-ea"/>
              </a:rPr>
              <a:pPr defTabSz="685800" fontAlgn="auto" hangingPunct="1">
                <a:lnSpc>
                  <a:spcPct val="100000"/>
                </a:lnSpc>
                <a:spcBef>
                  <a:spcPts val="0"/>
                </a:spcBef>
                <a:spcAft>
                  <a:spcPts val="0"/>
                </a:spcAft>
                <a:buClrTx/>
                <a:buSzTx/>
              </a:pPr>
              <a:t>12/13/2015</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hangingPunct="1">
              <a:lnSpc>
                <a:spcPct val="100000"/>
              </a:lnSpc>
              <a:spcBef>
                <a:spcPts val="0"/>
              </a:spcBef>
              <a:spcAft>
                <a:spcPts val="0"/>
              </a:spcAft>
              <a:buClrTx/>
              <a:buSzTx/>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hangingPunct="1">
              <a:lnSpc>
                <a:spcPct val="100000"/>
              </a:lnSpc>
              <a:spcBef>
                <a:spcPts val="0"/>
              </a:spcBef>
              <a:spcAft>
                <a:spcPts val="0"/>
              </a:spcAft>
              <a:buClrTx/>
              <a:buSzTx/>
            </a:pPr>
            <a:fld id="{8AEB3D26-2A2A-4063-BE4F-5377E6F0B891}" type="slidenum">
              <a:rPr lang="en-US" smtClean="0">
                <a:solidFill>
                  <a:prstClr val="black">
                    <a:tint val="75000"/>
                  </a:prstClr>
                </a:solidFill>
                <a:latin typeface="Calibri" panose="020F0502020204030204"/>
                <a:ea typeface="+mn-ea"/>
              </a:rPr>
              <a:pPr defTabSz="685800" fontAlgn="auto" hangingPunct="1">
                <a:lnSpc>
                  <a:spcPct val="100000"/>
                </a:lnSpc>
                <a:spcBef>
                  <a:spcPts val="0"/>
                </a:spcBef>
                <a:spcAft>
                  <a:spcPts val="0"/>
                </a:spcAft>
                <a:buClrTx/>
                <a:buSzTx/>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807556608"/>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hangingPunct="1">
              <a:lnSpc>
                <a:spcPct val="100000"/>
              </a:lnSpc>
              <a:spcBef>
                <a:spcPts val="0"/>
              </a:spcBef>
              <a:spcAft>
                <a:spcPts val="0"/>
              </a:spcAft>
              <a:buClrTx/>
              <a:buSzTx/>
            </a:pPr>
            <a:fld id="{9D72FE29-40D3-46D8-9946-31288AEA7917}" type="datetimeFigureOut">
              <a:rPr lang="en-US" smtClean="0">
                <a:solidFill>
                  <a:prstClr val="black">
                    <a:tint val="75000"/>
                  </a:prstClr>
                </a:solidFill>
                <a:latin typeface="Calibri" panose="020F0502020204030204"/>
                <a:ea typeface="+mn-ea"/>
              </a:rPr>
              <a:pPr defTabSz="685800" fontAlgn="auto" hangingPunct="1">
                <a:lnSpc>
                  <a:spcPct val="100000"/>
                </a:lnSpc>
                <a:spcBef>
                  <a:spcPts val="0"/>
                </a:spcBef>
                <a:spcAft>
                  <a:spcPts val="0"/>
                </a:spcAft>
                <a:buClrTx/>
                <a:buSzTx/>
              </a:pPr>
              <a:t>12/13/2015</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hangingPunct="1">
              <a:lnSpc>
                <a:spcPct val="100000"/>
              </a:lnSpc>
              <a:spcBef>
                <a:spcPts val="0"/>
              </a:spcBef>
              <a:spcAft>
                <a:spcPts val="0"/>
              </a:spcAft>
              <a:buClrTx/>
              <a:buSzTx/>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hangingPunct="1">
              <a:lnSpc>
                <a:spcPct val="100000"/>
              </a:lnSpc>
              <a:spcBef>
                <a:spcPts val="0"/>
              </a:spcBef>
              <a:spcAft>
                <a:spcPts val="0"/>
              </a:spcAft>
              <a:buClrTx/>
              <a:buSzTx/>
            </a:pPr>
            <a:fld id="{8AEB3D26-2A2A-4063-BE4F-5377E6F0B891}" type="slidenum">
              <a:rPr lang="en-US" smtClean="0">
                <a:solidFill>
                  <a:prstClr val="black">
                    <a:tint val="75000"/>
                  </a:prstClr>
                </a:solidFill>
                <a:latin typeface="Calibri" panose="020F0502020204030204"/>
                <a:ea typeface="+mn-ea"/>
              </a:rPr>
              <a:pPr defTabSz="685800" fontAlgn="auto" hangingPunct="1">
                <a:lnSpc>
                  <a:spcPct val="100000"/>
                </a:lnSpc>
                <a:spcBef>
                  <a:spcPts val="0"/>
                </a:spcBef>
                <a:spcAft>
                  <a:spcPts val="0"/>
                </a:spcAft>
                <a:buClrTx/>
                <a:buSzTx/>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620419961"/>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hangingPunct="1">
              <a:lnSpc>
                <a:spcPct val="100000"/>
              </a:lnSpc>
              <a:spcBef>
                <a:spcPts val="0"/>
              </a:spcBef>
              <a:spcAft>
                <a:spcPts val="0"/>
              </a:spcAft>
              <a:buClrTx/>
              <a:buSzTx/>
            </a:pPr>
            <a:fld id="{0852B6E0-37DC-4C24-85CD-1D7FF05C620F}" type="datetimeFigureOut">
              <a:rPr lang="en-US" smtClean="0">
                <a:solidFill>
                  <a:prstClr val="black">
                    <a:tint val="75000"/>
                  </a:prstClr>
                </a:solidFill>
                <a:latin typeface="Calibri" panose="020F0502020204030204"/>
                <a:ea typeface="+mn-ea"/>
              </a:rPr>
              <a:pPr defTabSz="685800" fontAlgn="auto" hangingPunct="1">
                <a:lnSpc>
                  <a:spcPct val="100000"/>
                </a:lnSpc>
                <a:spcBef>
                  <a:spcPts val="0"/>
                </a:spcBef>
                <a:spcAft>
                  <a:spcPts val="0"/>
                </a:spcAft>
                <a:buClrTx/>
                <a:buSzTx/>
              </a:pPr>
              <a:t>12/13/2015</a:t>
            </a:fld>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hangingPunct="1">
              <a:lnSpc>
                <a:spcPct val="100000"/>
              </a:lnSpc>
              <a:spcBef>
                <a:spcPts val="0"/>
              </a:spcBef>
              <a:spcAft>
                <a:spcPts val="0"/>
              </a:spcAft>
              <a:buClrTx/>
              <a:buSzTx/>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hangingPunct="1">
              <a:lnSpc>
                <a:spcPct val="100000"/>
              </a:lnSpc>
              <a:spcBef>
                <a:spcPts val="0"/>
              </a:spcBef>
              <a:spcAft>
                <a:spcPts val="0"/>
              </a:spcAft>
              <a:buClrTx/>
              <a:buSzTx/>
            </a:pPr>
            <a:fld id="{1041087C-69F8-4915-9ED0-3FB6172B8C32}" type="slidenum">
              <a:rPr lang="en-US" smtClean="0">
                <a:solidFill>
                  <a:prstClr val="black">
                    <a:tint val="75000"/>
                  </a:prstClr>
                </a:solidFill>
                <a:latin typeface="Calibri" panose="020F0502020204030204"/>
                <a:ea typeface="+mn-ea"/>
              </a:rPr>
              <a:pPr defTabSz="685800" fontAlgn="auto" hangingPunct="1">
                <a:lnSpc>
                  <a:spcPct val="100000"/>
                </a:lnSpc>
                <a:spcBef>
                  <a:spcPts val="0"/>
                </a:spcBef>
                <a:spcAft>
                  <a:spcPts val="0"/>
                </a:spcAft>
                <a:buClrTx/>
                <a:buSzTx/>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808195534"/>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jwl@ssl.Berkeley.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hfrey@ssl.Berkeley.edu"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312738" y="4930775"/>
            <a:ext cx="8521700" cy="1358900"/>
          </a:xfrm>
          <a:prstGeom prst="rect">
            <a:avLst/>
          </a:prstGeom>
          <a:noFill/>
          <a:ln w="9525">
            <a:noFill/>
            <a:round/>
            <a:headEnd/>
            <a:tailEnd/>
          </a:ln>
          <a:effectLst/>
        </p:spPr>
        <p:txBody>
          <a:bodyPr lIns="90000" tIns="46800" rIns="90000" bIns="46800">
            <a:spAutoFit/>
          </a:bodyPr>
          <a:lstStyle/>
          <a:p>
            <a:pPr algn="ctr" hangingPunct="1">
              <a:lnSpc>
                <a:spcPct val="100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smtClean="0">
                <a:solidFill>
                  <a:srgbClr val="000000"/>
                </a:solidFill>
              </a:rPr>
              <a:t>SPEDAS Developers Workshop</a:t>
            </a:r>
            <a:endParaRPr lang="en-US" sz="3200" dirty="0">
              <a:solidFill>
                <a:srgbClr val="000000"/>
              </a:solidFill>
            </a:endParaRPr>
          </a:p>
          <a:p>
            <a:pPr algn="ctr" hangingPunct="1">
              <a:lnSpc>
                <a:spcPct val="100000"/>
              </a:lnSpc>
              <a:spcBef>
                <a:spcPts val="9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GEM – </a:t>
            </a:r>
            <a:r>
              <a:rPr lang="en-US" dirty="0" smtClean="0">
                <a:solidFill>
                  <a:srgbClr val="000000"/>
                </a:solidFill>
              </a:rPr>
              <a:t>San Francisco, CA</a:t>
            </a:r>
            <a:endParaRPr lang="en-US" dirty="0">
              <a:solidFill>
                <a:srgbClr val="000000"/>
              </a:solidFill>
            </a:endParaRPr>
          </a:p>
          <a:p>
            <a:pPr algn="ctr" hangingPunct="1">
              <a:lnSpc>
                <a:spcPct val="100000"/>
              </a:lnSpc>
              <a:spcBef>
                <a:spcPts val="9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December </a:t>
            </a:r>
            <a:r>
              <a:rPr lang="en-US" dirty="0" smtClean="0">
                <a:solidFill>
                  <a:srgbClr val="000000"/>
                </a:solidFill>
              </a:rPr>
              <a:t>2015</a:t>
            </a:r>
            <a:endParaRPr lang="en-US" dirty="0">
              <a:solidFill>
                <a:srgbClr val="000000"/>
              </a:solidFill>
            </a:endParaRPr>
          </a:p>
        </p:txBody>
      </p:sp>
      <p:pic>
        <p:nvPicPr>
          <p:cNvPr id="4" name="Picture 2" descr="C:\Users\clrussell\Desktop\spedas_logo_hires.jpg"/>
          <p:cNvPicPr>
            <a:picLocks noChangeAspect="1" noChangeArrowheads="1"/>
          </p:cNvPicPr>
          <p:nvPr/>
        </p:nvPicPr>
        <p:blipFill>
          <a:blip r:embed="rId3" cstate="print"/>
          <a:srcRect/>
          <a:stretch>
            <a:fillRect/>
          </a:stretch>
        </p:blipFill>
        <p:spPr bwMode="auto">
          <a:xfrm>
            <a:off x="686863" y="111968"/>
            <a:ext cx="880188" cy="712237"/>
          </a:xfrm>
          <a:prstGeom prst="rect">
            <a:avLst/>
          </a:prstGeom>
          <a:noFill/>
        </p:spPr>
      </p:pic>
      <p:pic>
        <p:nvPicPr>
          <p:cNvPr id="5" name="Picture 2" descr="C:\Users\clrussell\Desktop\spedas_logo_hires.jpg"/>
          <p:cNvPicPr>
            <a:picLocks noChangeAspect="1" noChangeArrowheads="1"/>
          </p:cNvPicPr>
          <p:nvPr/>
        </p:nvPicPr>
        <p:blipFill>
          <a:blip r:embed="rId3" cstate="print"/>
          <a:srcRect/>
          <a:stretch>
            <a:fillRect/>
          </a:stretch>
        </p:blipFill>
        <p:spPr bwMode="auto">
          <a:xfrm>
            <a:off x="1840728" y="895727"/>
            <a:ext cx="5072289" cy="4104432"/>
          </a:xfrm>
          <a:prstGeom prst="rect">
            <a:avLst/>
          </a:prstGeom>
          <a:noFill/>
        </p:spPr>
      </p:pic>
      <p:sp>
        <p:nvSpPr>
          <p:cNvPr id="6" name="Rectangle 5"/>
          <p:cNvSpPr/>
          <p:nvPr/>
        </p:nvSpPr>
        <p:spPr bwMode="auto">
          <a:xfrm>
            <a:off x="580570" y="14515"/>
            <a:ext cx="1037772" cy="7765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a typeface="Microsoft YaHei" charset="-122"/>
            </a:endParaRPr>
          </a:p>
        </p:txBody>
      </p:sp>
      <p:pic>
        <p:nvPicPr>
          <p:cNvPr id="7" name="Picture 4" descr="C:\Users\clrussell\Desktop\themis_logo.jpg"/>
          <p:cNvPicPr>
            <a:picLocks noChangeAspect="1" noChangeArrowheads="1"/>
          </p:cNvPicPr>
          <p:nvPr/>
        </p:nvPicPr>
        <p:blipFill>
          <a:blip r:embed="rId4" cstate="print"/>
          <a:srcRect/>
          <a:stretch>
            <a:fillRect/>
          </a:stretch>
        </p:blipFill>
        <p:spPr bwMode="auto">
          <a:xfrm>
            <a:off x="690399" y="232228"/>
            <a:ext cx="899922" cy="572323"/>
          </a:xfrm>
          <a:prstGeom prst="rect">
            <a:avLst/>
          </a:prstGeom>
          <a:noFill/>
        </p:spPr>
      </p:pic>
      <p:sp>
        <p:nvSpPr>
          <p:cNvPr id="8" name="Rectangle 7"/>
          <p:cNvSpPr/>
          <p:nvPr/>
        </p:nvSpPr>
        <p:spPr bwMode="auto">
          <a:xfrm>
            <a:off x="6509657" y="43546"/>
            <a:ext cx="1037772" cy="7765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a typeface="Microsoft YaHei" charset="-122"/>
            </a:endParaRPr>
          </a:p>
        </p:txBody>
      </p:sp>
    </p:spTree>
  </p:cSld>
  <p:clrMapOvr>
    <a:masterClrMapping/>
  </p:clrMapOvr>
  <p:transition spd="med" advTm="2666"/>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p:cNvSpPr txBox="1">
            <a:spLocks noChangeArrowheads="1"/>
          </p:cNvSpPr>
          <p:nvPr/>
        </p:nvSpPr>
        <p:spPr bwMode="auto">
          <a:xfrm>
            <a:off x="1946188" y="464075"/>
            <a:ext cx="4207405" cy="381000"/>
          </a:xfrm>
          <a:prstGeom prst="rect">
            <a:avLst/>
          </a:prstGeom>
          <a:noFill/>
          <a:ln w="9525">
            <a:noFill/>
            <a:round/>
            <a:headEnd/>
            <a:tailEnd/>
          </a:ln>
          <a:effectLst/>
        </p:spPr>
        <p:txBody>
          <a:bodyPr lIns="90000" tIns="45000" rIns="90000" bIns="45000"/>
          <a:lstStyle/>
          <a:p>
            <a:pPr algn="r">
              <a:lnSpc>
                <a:spcPct val="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0000"/>
                </a:solidFill>
              </a:rPr>
              <a:t>Magnetic Field Models</a:t>
            </a:r>
            <a:endParaRPr lang="en-GB" sz="2400" dirty="0">
              <a:solidFill>
                <a:srgbClr val="000000"/>
              </a:solidFill>
            </a:endParaRPr>
          </a:p>
        </p:txBody>
      </p:sp>
      <p:pic>
        <p:nvPicPr>
          <p:cNvPr id="3075" name="Picture 3"/>
          <p:cNvPicPr>
            <a:picLocks noChangeAspect="1" noChangeArrowheads="1"/>
          </p:cNvPicPr>
          <p:nvPr/>
        </p:nvPicPr>
        <p:blipFill>
          <a:blip r:embed="rId2" cstate="print"/>
          <a:srcRect/>
          <a:stretch>
            <a:fillRect/>
          </a:stretch>
        </p:blipFill>
        <p:spPr bwMode="auto">
          <a:xfrm>
            <a:off x="4276404" y="1058917"/>
            <a:ext cx="3790950" cy="5181600"/>
          </a:xfrm>
          <a:prstGeom prst="rect">
            <a:avLst/>
          </a:prstGeom>
          <a:noFill/>
          <a:ln w="9525">
            <a:noFill/>
            <a:miter lim="800000"/>
            <a:headEnd/>
            <a:tailEnd/>
          </a:ln>
        </p:spPr>
      </p:pic>
      <p:sp>
        <p:nvSpPr>
          <p:cNvPr id="5" name="TextBox 4"/>
          <p:cNvSpPr txBox="1"/>
          <p:nvPr/>
        </p:nvSpPr>
        <p:spPr>
          <a:xfrm>
            <a:off x="640371" y="1634356"/>
            <a:ext cx="3699393" cy="1380506"/>
          </a:xfrm>
          <a:prstGeom prst="rect">
            <a:avLst/>
          </a:prstGeom>
          <a:noFill/>
        </p:spPr>
        <p:txBody>
          <a:bodyPr wrap="square" rtlCol="0">
            <a:spAutoFit/>
          </a:bodyPr>
          <a:lstStyle/>
          <a:p>
            <a:r>
              <a:rPr lang="en-US" dirty="0" smtClean="0">
                <a:solidFill>
                  <a:schemeClr val="tx1"/>
                </a:solidFill>
              </a:rPr>
              <a:t>The GUI is now able to:</a:t>
            </a:r>
          </a:p>
          <a:p>
            <a:pPr>
              <a:buFontTx/>
              <a:buChar char="-"/>
            </a:pPr>
            <a:r>
              <a:rPr lang="en-US" dirty="0" smtClean="0">
                <a:solidFill>
                  <a:schemeClr val="tx1"/>
                </a:solidFill>
              </a:rPr>
              <a:t>  Model the field at the spacecraft</a:t>
            </a:r>
          </a:p>
          <a:p>
            <a:r>
              <a:rPr lang="en-US" dirty="0" smtClean="0">
                <a:solidFill>
                  <a:schemeClr val="tx1"/>
                </a:solidFill>
              </a:rPr>
              <a:t>   position</a:t>
            </a:r>
          </a:p>
          <a:p>
            <a:pPr>
              <a:buFontTx/>
              <a:buChar char="-"/>
            </a:pPr>
            <a:r>
              <a:rPr lang="en-US" dirty="0" smtClean="0">
                <a:solidFill>
                  <a:schemeClr val="tx1"/>
                </a:solidFill>
              </a:rPr>
              <a:t> Trace field from position to </a:t>
            </a:r>
          </a:p>
          <a:p>
            <a:r>
              <a:rPr lang="en-US" dirty="0" smtClean="0">
                <a:solidFill>
                  <a:schemeClr val="tx1"/>
                </a:solidFill>
              </a:rPr>
              <a:t>   the ionosphere and equator</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9717"/>
    </mc:Choice>
    <mc:Fallback xmlns="">
      <p:transition xmlns:p14="http://schemas.microsoft.com/office/powerpoint/2010/main" spd="slow" advTm="3971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663" y="1155699"/>
            <a:ext cx="7244917" cy="5094709"/>
          </a:xfrm>
          <a:prstGeom prst="rect">
            <a:avLst/>
          </a:prstGeom>
        </p:spPr>
      </p:pic>
      <p:sp>
        <p:nvSpPr>
          <p:cNvPr id="3" name="Title 2"/>
          <p:cNvSpPr>
            <a:spLocks noGrp="1"/>
          </p:cNvSpPr>
          <p:nvPr>
            <p:ph type="title"/>
          </p:nvPr>
        </p:nvSpPr>
        <p:spPr>
          <a:xfrm>
            <a:off x="457200" y="273051"/>
            <a:ext cx="8226425" cy="539750"/>
          </a:xfrm>
        </p:spPr>
        <p:txBody>
          <a:bodyPr/>
          <a:lstStyle/>
          <a:p>
            <a:pPr algn="ctr"/>
            <a:r>
              <a:rPr lang="en-US" dirty="0" smtClean="0"/>
              <a:t>Load Data panel (IUGONET plugin tab)</a:t>
            </a:r>
            <a:endParaRPr lang="en-US" dirty="0"/>
          </a:p>
        </p:txBody>
      </p:sp>
    </p:spTree>
    <p:extLst>
      <p:ext uri="{BB962C8B-B14F-4D97-AF65-F5344CB8AC3E}">
        <p14:creationId xmlns:p14="http://schemas.microsoft.com/office/powerpoint/2010/main" val="182413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7975600" cy="565150"/>
          </a:xfrm>
        </p:spPr>
        <p:txBody>
          <a:bodyPr/>
          <a:lstStyle/>
          <a:p>
            <a:pPr algn="ctr"/>
            <a:r>
              <a:rPr lang="en-US" dirty="0" smtClean="0"/>
              <a:t>Configuration settings panel (THEMIS plugin tab)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0672" y="1052099"/>
            <a:ext cx="5885228" cy="5071997"/>
          </a:xfrm>
        </p:spPr>
      </p:pic>
    </p:spTree>
    <p:extLst>
      <p:ext uri="{BB962C8B-B14F-4D97-AF65-F5344CB8AC3E}">
        <p14:creationId xmlns:p14="http://schemas.microsoft.com/office/powerpoint/2010/main" val="854251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3533" y="1472404"/>
            <a:ext cx="7721600" cy="4550867"/>
          </a:xfrm>
          <a:prstGeom prst="rect">
            <a:avLst/>
          </a:prstGeom>
          <a:noFill/>
          <a:ln w="9525">
            <a:noFill/>
            <a:miter lim="800000"/>
            <a:headEnd/>
            <a:tailEnd/>
          </a:ln>
        </p:spPr>
      </p:pic>
      <p:sp>
        <p:nvSpPr>
          <p:cNvPr id="3" name="Rectangle 2"/>
          <p:cNvSpPr/>
          <p:nvPr/>
        </p:nvSpPr>
        <p:spPr>
          <a:xfrm>
            <a:off x="3055798" y="994230"/>
            <a:ext cx="3223959" cy="349968"/>
          </a:xfrm>
          <a:prstGeom prst="rect">
            <a:avLst/>
          </a:prstGeom>
        </p:spPr>
        <p:txBody>
          <a:bodyPr wrap="none">
            <a:spAutoFit/>
          </a:bodyPr>
          <a:lstStyle/>
          <a:p>
            <a:r>
              <a:rPr lang="en-US" dirty="0" smtClean="0">
                <a:solidFill>
                  <a:schemeClr val="tx1"/>
                </a:solidFill>
              </a:rPr>
              <a:t>crib_iugonet_20120122sc.pro</a:t>
            </a:r>
            <a:endParaRPr lang="en-US" dirty="0">
              <a:solidFill>
                <a:schemeClr val="tx1"/>
              </a:solidFill>
            </a:endParaRPr>
          </a:p>
        </p:txBody>
      </p:sp>
      <p:cxnSp>
        <p:nvCxnSpPr>
          <p:cNvPr id="4" name="Straight Arrow Connector 3"/>
          <p:cNvCxnSpPr/>
          <p:nvPr/>
        </p:nvCxnSpPr>
        <p:spPr bwMode="auto">
          <a:xfrm>
            <a:off x="1930404" y="1180497"/>
            <a:ext cx="1061156"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5" name="Text Box 1"/>
          <p:cNvSpPr txBox="1">
            <a:spLocks noChangeArrowheads="1"/>
          </p:cNvSpPr>
          <p:nvPr/>
        </p:nvSpPr>
        <p:spPr bwMode="auto">
          <a:xfrm>
            <a:off x="1326530" y="436345"/>
            <a:ext cx="4940395" cy="595312"/>
          </a:xfrm>
          <a:prstGeom prst="rect">
            <a:avLst/>
          </a:prstGeom>
          <a:noFill/>
          <a:ln w="9525">
            <a:noFill/>
            <a:round/>
            <a:headEnd/>
            <a:tailEnd/>
          </a:ln>
          <a:effectLst/>
        </p:spPr>
        <p:txBody>
          <a:bodyPr lIns="90000" tIns="45000" rIns="90000" bIns="45000"/>
          <a:lstStyle/>
          <a:p>
            <a:pPr algn="r" hangingPunct="1">
              <a:lnSpc>
                <a:spcPct val="6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0000"/>
                </a:solidFill>
              </a:rPr>
              <a:t>IUGONET, OMNI, Field Data </a:t>
            </a:r>
            <a:endParaRPr lang="en-GB" sz="2400" dirty="0">
              <a:solidFill>
                <a:srgbClr val="000000"/>
              </a:solidFill>
            </a:endParaRPr>
          </a:p>
        </p:txBody>
      </p:sp>
      <p:sp>
        <p:nvSpPr>
          <p:cNvPr id="6" name="Rectangle 5"/>
          <p:cNvSpPr/>
          <p:nvPr/>
        </p:nvSpPr>
        <p:spPr>
          <a:xfrm>
            <a:off x="6596078" y="6046008"/>
            <a:ext cx="1895771" cy="324191"/>
          </a:xfrm>
          <a:prstGeom prst="rect">
            <a:avLst/>
          </a:prstGeom>
        </p:spPr>
        <p:txBody>
          <a:bodyPr wrap="none">
            <a:spAutoFit/>
          </a:bodyPr>
          <a:lstStyle/>
          <a:p>
            <a:r>
              <a:rPr lang="en-US" sz="1600" dirty="0" err="1" smtClean="0">
                <a:solidFill>
                  <a:schemeClr val="tx1"/>
                </a:solidFill>
              </a:rPr>
              <a:t>Yoshimasa</a:t>
            </a:r>
            <a:r>
              <a:rPr lang="en-US" sz="1600" dirty="0" smtClean="0">
                <a:solidFill>
                  <a:schemeClr val="tx1"/>
                </a:solidFill>
              </a:rPr>
              <a:t> Tanaka</a:t>
            </a:r>
            <a:endParaRPr lang="en-US" sz="1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9336"/>
    </mc:Choice>
    <mc:Fallback xmlns="">
      <p:transition xmlns:p14="http://schemas.microsoft.com/office/powerpoint/2010/main" spd="slow" advTm="3933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lrussell\Desktop\erg-sc_crib_thmasi_sd_sample.PNG"/>
          <p:cNvPicPr>
            <a:picLocks noChangeAspect="1" noChangeArrowheads="1"/>
          </p:cNvPicPr>
          <p:nvPr/>
        </p:nvPicPr>
        <p:blipFill>
          <a:blip r:embed="rId2" cstate="print"/>
          <a:srcRect/>
          <a:stretch>
            <a:fillRect/>
          </a:stretch>
        </p:blipFill>
        <p:spPr bwMode="auto">
          <a:xfrm>
            <a:off x="927496" y="1451429"/>
            <a:ext cx="7375857" cy="4615312"/>
          </a:xfrm>
          <a:prstGeom prst="rect">
            <a:avLst/>
          </a:prstGeom>
          <a:noFill/>
        </p:spPr>
      </p:pic>
      <p:sp>
        <p:nvSpPr>
          <p:cNvPr id="3" name="Text Box 1"/>
          <p:cNvSpPr txBox="1">
            <a:spLocks noChangeArrowheads="1"/>
          </p:cNvSpPr>
          <p:nvPr/>
        </p:nvSpPr>
        <p:spPr bwMode="auto">
          <a:xfrm>
            <a:off x="1595044" y="450862"/>
            <a:ext cx="4940395" cy="595312"/>
          </a:xfrm>
          <a:prstGeom prst="rect">
            <a:avLst/>
          </a:prstGeom>
          <a:noFill/>
          <a:ln w="9525">
            <a:noFill/>
            <a:round/>
            <a:headEnd/>
            <a:tailEnd/>
          </a:ln>
          <a:effectLst/>
        </p:spPr>
        <p:txBody>
          <a:bodyPr lIns="90000" tIns="45000" rIns="90000" bIns="45000"/>
          <a:lstStyle/>
          <a:p>
            <a:pPr algn="r" hangingPunct="1">
              <a:lnSpc>
                <a:spcPct val="6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0000"/>
                </a:solidFill>
              </a:rPr>
              <a:t>THEMIS ASI / </a:t>
            </a:r>
            <a:r>
              <a:rPr lang="en-GB" sz="2400" dirty="0" err="1" smtClean="0">
                <a:solidFill>
                  <a:srgbClr val="000000"/>
                </a:solidFill>
              </a:rPr>
              <a:t>SuperDarn</a:t>
            </a:r>
            <a:r>
              <a:rPr lang="en-GB" sz="2400" dirty="0" smtClean="0">
                <a:solidFill>
                  <a:srgbClr val="000000"/>
                </a:solidFill>
              </a:rPr>
              <a:t> Radar</a:t>
            </a:r>
            <a:endParaRPr lang="en-GB" sz="2400" dirty="0">
              <a:solidFill>
                <a:srgbClr val="000000"/>
              </a:solidFill>
            </a:endParaRPr>
          </a:p>
        </p:txBody>
      </p:sp>
      <p:sp>
        <p:nvSpPr>
          <p:cNvPr id="8" name="Rectangle 7"/>
          <p:cNvSpPr/>
          <p:nvPr/>
        </p:nvSpPr>
        <p:spPr>
          <a:xfrm>
            <a:off x="3055798" y="994230"/>
            <a:ext cx="3377848" cy="349968"/>
          </a:xfrm>
          <a:prstGeom prst="rect">
            <a:avLst/>
          </a:prstGeom>
        </p:spPr>
        <p:txBody>
          <a:bodyPr wrap="none">
            <a:spAutoFit/>
          </a:bodyPr>
          <a:lstStyle/>
          <a:p>
            <a:r>
              <a:rPr lang="en-US" dirty="0" smtClean="0">
                <a:solidFill>
                  <a:schemeClr val="tx1"/>
                </a:solidFill>
              </a:rPr>
              <a:t>erg-</a:t>
            </a:r>
            <a:r>
              <a:rPr lang="en-US" dirty="0" err="1" smtClean="0">
                <a:solidFill>
                  <a:schemeClr val="tx1"/>
                </a:solidFill>
              </a:rPr>
              <a:t>sc_crib_thmasi_sd_sample</a:t>
            </a:r>
            <a:endParaRPr lang="en-US" dirty="0">
              <a:solidFill>
                <a:schemeClr val="tx1"/>
              </a:solidFill>
            </a:endParaRPr>
          </a:p>
        </p:txBody>
      </p:sp>
      <p:cxnSp>
        <p:nvCxnSpPr>
          <p:cNvPr id="9" name="Straight Arrow Connector 8"/>
          <p:cNvCxnSpPr/>
          <p:nvPr/>
        </p:nvCxnSpPr>
        <p:spPr bwMode="auto">
          <a:xfrm>
            <a:off x="1930404" y="1180497"/>
            <a:ext cx="1061156"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231073" y="6060119"/>
            <a:ext cx="1118896" cy="321306"/>
          </a:xfrm>
          <a:prstGeom prst="rect">
            <a:avLst/>
          </a:prstGeom>
        </p:spPr>
        <p:txBody>
          <a:bodyPr wrap="none">
            <a:spAutoFit/>
          </a:bodyPr>
          <a:lstStyle/>
          <a:p>
            <a:r>
              <a:rPr lang="en-US" sz="1600" dirty="0" err="1" smtClean="0">
                <a:solidFill>
                  <a:schemeClr val="tx1"/>
                </a:solidFill>
              </a:rPr>
              <a:t>Tomo</a:t>
            </a:r>
            <a:r>
              <a:rPr lang="en-US" sz="1600" dirty="0" smtClean="0">
                <a:solidFill>
                  <a:schemeClr val="tx1"/>
                </a:solidFill>
              </a:rPr>
              <a:t> Hori</a:t>
            </a:r>
            <a:endParaRPr lang="en-US" sz="1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3720"/>
    </mc:Choice>
    <mc:Fallback xmlns="">
      <p:transition xmlns:p14="http://schemas.microsoft.com/office/powerpoint/2010/main" spd="slow" advTm="3372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609600" y="1447800"/>
            <a:ext cx="7754938" cy="4845050"/>
          </a:xfrm>
        </p:spPr>
        <p:txBody>
          <a:bodyPr/>
          <a:lstStyle/>
          <a:p>
            <a:pPr>
              <a:lnSpc>
                <a:spcPct val="100000"/>
              </a:lnSpc>
              <a:buFont typeface="Arial" panose="020B0604020202020204" pitchFamily="34" charset="0"/>
              <a:buChar char="•"/>
              <a:defRPr/>
            </a:pPr>
            <a:r>
              <a:rPr lang="en-US" altLang="en-US" sz="2000" dirty="0" smtClean="0"/>
              <a:t>SPEDAS Development Roadmap</a:t>
            </a:r>
          </a:p>
          <a:p>
            <a:pPr lvl="1">
              <a:lnSpc>
                <a:spcPct val="100000"/>
              </a:lnSpc>
              <a:buFont typeface="Arial" panose="020B0604020202020204" pitchFamily="34" charset="0"/>
              <a:buChar char="•"/>
              <a:defRPr/>
            </a:pPr>
            <a:r>
              <a:rPr lang="en-US" altLang="en-US" sz="1400" dirty="0" smtClean="0"/>
              <a:t>Current “Bleeding Edge” nightly builds </a:t>
            </a:r>
            <a:r>
              <a:rPr lang="en-US" altLang="en-US" sz="1400" dirty="0" smtClean="0"/>
              <a:t>now include MMS plugin and tools</a:t>
            </a:r>
            <a:r>
              <a:rPr lang="en-US" altLang="en-US" sz="1400" dirty="0" smtClean="0"/>
              <a:t>.</a:t>
            </a:r>
            <a:endParaRPr lang="en-US" altLang="en-US" sz="1400" dirty="0" smtClean="0"/>
          </a:p>
          <a:p>
            <a:pPr lvl="1">
              <a:lnSpc>
                <a:spcPct val="100000"/>
              </a:lnSpc>
              <a:buFont typeface="Arial" panose="020B0604020202020204" pitchFamily="34" charset="0"/>
              <a:buChar char="•"/>
              <a:defRPr/>
            </a:pPr>
            <a:r>
              <a:rPr lang="en-US" altLang="en-US" sz="1400" dirty="0" smtClean="0"/>
              <a:t>A MAVEN plugin is under development.  We also hope to support the MMS and Van Allen missions with SPEDAS plugins.</a:t>
            </a:r>
          </a:p>
          <a:p>
            <a:pPr lvl="1">
              <a:lnSpc>
                <a:spcPct val="100000"/>
              </a:lnSpc>
              <a:buFont typeface="Arial" panose="020B0604020202020204" pitchFamily="34" charset="0"/>
              <a:buChar char="•"/>
              <a:defRPr/>
            </a:pPr>
            <a:r>
              <a:rPr lang="en-US" altLang="en-US" sz="1400" dirty="0" smtClean="0"/>
              <a:t>The interface between plugins and the SPEDAS GUI is being simplified.  Currently each feature (e.g. the “Load Data” panel, the “Configuration Settings” panel, the “Plugins” menu) requires a separate configuration file, with information about all plugins that use that feature.  So adding a new plugin may require manual edits to several files, which doesn’t scale well as additional “hooks” are added to SPEDAS.  The new system will use a single configuration file per plugin, so that installing a plugin is more of a “drag and drop” operation.</a:t>
            </a:r>
          </a:p>
          <a:p>
            <a:pPr lvl="1">
              <a:lnSpc>
                <a:spcPct val="100000"/>
              </a:lnSpc>
              <a:buFont typeface="Arial" panose="020B0604020202020204" pitchFamily="34" charset="0"/>
              <a:buChar char="•"/>
              <a:defRPr/>
            </a:pPr>
            <a:r>
              <a:rPr lang="en-US" altLang="en-US" sz="1400" dirty="0" smtClean="0"/>
              <a:t>The “Data Analysis” panel is still somewhat specific to THEMIS (especially regarding the set of coordinate transforms supported).   We are generalizing this panel so that each plugin can use this interface to expose their preferred set of coordinate transforms and other tools.</a:t>
            </a:r>
          </a:p>
          <a:p>
            <a:pPr lvl="1">
              <a:lnSpc>
                <a:spcPct val="100000"/>
              </a:lnSpc>
              <a:buFont typeface="Arial" panose="020B0604020202020204" pitchFamily="34" charset="0"/>
              <a:buChar char="•"/>
              <a:defRPr/>
            </a:pPr>
            <a:r>
              <a:rPr lang="en-US" altLang="en-US" sz="1400" dirty="0" smtClean="0"/>
              <a:t>Our QA procedures, release schedule, and set of deliverables need a bit more flexibility to keep up with new plugins as they are released or updated.</a:t>
            </a:r>
          </a:p>
          <a:p>
            <a:pPr lvl="1">
              <a:lnSpc>
                <a:spcPct val="100000"/>
              </a:lnSpc>
              <a:buFont typeface="Arial" panose="020B0604020202020204" pitchFamily="34" charset="0"/>
              <a:buChar char="•"/>
              <a:defRPr/>
            </a:pPr>
            <a:endParaRPr lang="en-US" altLang="en-US" sz="1400" dirty="0" smtClean="0"/>
          </a:p>
          <a:p>
            <a:pPr lvl="1">
              <a:lnSpc>
                <a:spcPct val="100000"/>
              </a:lnSpc>
              <a:buFont typeface="Arial" panose="020B0604020202020204" pitchFamily="34" charset="0"/>
              <a:buChar char="•"/>
              <a:defRPr/>
            </a:pPr>
            <a:endParaRPr lang="en-US" altLang="en-US" sz="1400" dirty="0" smtClean="0"/>
          </a:p>
          <a:p>
            <a:pPr>
              <a:lnSpc>
                <a:spcPct val="100000"/>
              </a:lnSpc>
              <a:buFont typeface="Arial" panose="020B0604020202020204" pitchFamily="34" charset="0"/>
              <a:buChar char="•"/>
              <a:defRPr/>
            </a:pPr>
            <a:endParaRPr lang="en-US" altLang="en-US" sz="2000" dirty="0" smtClean="0"/>
          </a:p>
          <a:p>
            <a:pPr>
              <a:lnSpc>
                <a:spcPct val="100000"/>
              </a:lnSpc>
              <a:buFont typeface="Arial" panose="020B0604020202020204" pitchFamily="34" charset="0"/>
              <a:buChar char="•"/>
              <a:defRPr/>
            </a:pPr>
            <a:endParaRPr lang="en-US" altLang="en-US" sz="2000" dirty="0" smtClean="0"/>
          </a:p>
        </p:txBody>
      </p:sp>
      <p:sp>
        <p:nvSpPr>
          <p:cNvPr id="23555" name="Title 2"/>
          <p:cNvSpPr>
            <a:spLocks noGrp="1"/>
          </p:cNvSpPr>
          <p:nvPr>
            <p:ph type="title"/>
          </p:nvPr>
        </p:nvSpPr>
        <p:spPr>
          <a:xfrm>
            <a:off x="457200" y="273050"/>
            <a:ext cx="8212138" cy="717550"/>
          </a:xfrm>
        </p:spPr>
        <p:txBody>
          <a:bodyPr/>
          <a:lstStyle/>
          <a:p>
            <a:r>
              <a:rPr lang="en-US" altLang="en-US" smtClean="0"/>
              <a:t>  </a:t>
            </a:r>
            <a:br>
              <a:rPr lang="en-US" altLang="en-US" smtClean="0"/>
            </a:br>
            <a:r>
              <a:rPr lang="en-US" altLang="en-US" smtClean="0"/>
              <a:t>   </a:t>
            </a:r>
          </a:p>
        </p:txBody>
      </p:sp>
    </p:spTree>
    <p:extLst>
      <p:ext uri="{BB962C8B-B14F-4D97-AF65-F5344CB8AC3E}">
        <p14:creationId xmlns:p14="http://schemas.microsoft.com/office/powerpoint/2010/main" val="2163386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609600" y="1447800"/>
            <a:ext cx="7754938" cy="4845050"/>
          </a:xfrm>
        </p:spPr>
        <p:txBody>
          <a:bodyPr/>
          <a:lstStyle/>
          <a:p>
            <a:pPr>
              <a:lnSpc>
                <a:spcPct val="100000"/>
              </a:lnSpc>
              <a:buFont typeface="Arial" panose="020B0604020202020204" pitchFamily="34" charset="0"/>
              <a:buChar char="•"/>
              <a:defRPr/>
            </a:pPr>
            <a:r>
              <a:rPr lang="en-US" altLang="en-US" sz="2000" dirty="0" smtClean="0"/>
              <a:t>SPEDAS Development Roadmap</a:t>
            </a:r>
          </a:p>
          <a:p>
            <a:pPr lvl="1">
              <a:lnSpc>
                <a:spcPct val="100000"/>
              </a:lnSpc>
              <a:buFont typeface="Arial" panose="020B0604020202020204" pitchFamily="34" charset="0"/>
              <a:buChar char="•"/>
              <a:defRPr/>
            </a:pPr>
            <a:r>
              <a:rPr lang="en-US" altLang="en-US" sz="1400" dirty="0" smtClean="0"/>
              <a:t>The “Load Data using </a:t>
            </a:r>
            <a:r>
              <a:rPr lang="en-US" altLang="en-US" sz="1400" dirty="0" err="1" smtClean="0"/>
              <a:t>CDAWeb</a:t>
            </a:r>
            <a:r>
              <a:rPr lang="en-US" altLang="en-US" sz="1400" dirty="0" smtClean="0"/>
              <a:t>” panel uses a number of routines from the </a:t>
            </a:r>
            <a:r>
              <a:rPr lang="en-US" altLang="en-US" sz="1400" dirty="0" err="1" smtClean="0"/>
              <a:t>CDAWlib</a:t>
            </a:r>
            <a:r>
              <a:rPr lang="en-US" altLang="en-US" sz="1400" dirty="0" smtClean="0"/>
              <a:t> library distributed by GSFC.  For SPEDAS 1.00, we had to use a heavily modified version of </a:t>
            </a:r>
            <a:r>
              <a:rPr lang="en-US" altLang="en-US" sz="1400" dirty="0" err="1" smtClean="0"/>
              <a:t>CDAWlib</a:t>
            </a:r>
            <a:r>
              <a:rPr lang="en-US" altLang="en-US" sz="1400" dirty="0" smtClean="0"/>
              <a:t>:  all routine names and call sites had a unique prefix added to resolve naming conflicts, and a number of calls to the IDL EXECUTE routine were rewritten so that the panel would work in the IDL Virtual Machine environment.  For future releases, we hope to pass some of our changes (e.g. removal of EXECUTE calls) upstream to the </a:t>
            </a:r>
            <a:r>
              <a:rPr lang="en-US" altLang="en-US" sz="1400" dirty="0" err="1" smtClean="0"/>
              <a:t>CDAWLib</a:t>
            </a:r>
            <a:r>
              <a:rPr lang="en-US" altLang="en-US" sz="1400" dirty="0" smtClean="0"/>
              <a:t> developers, and to identify the smallest subset of the </a:t>
            </a:r>
            <a:r>
              <a:rPr lang="en-US" altLang="en-US" sz="1400" dirty="0" err="1" smtClean="0"/>
              <a:t>CDAWlib</a:t>
            </a:r>
            <a:r>
              <a:rPr lang="en-US" altLang="en-US" sz="1400" dirty="0" smtClean="0"/>
              <a:t> library required to support the </a:t>
            </a:r>
            <a:r>
              <a:rPr lang="en-US" altLang="en-US" sz="1400" dirty="0" err="1" smtClean="0"/>
              <a:t>CDAWeb</a:t>
            </a:r>
            <a:r>
              <a:rPr lang="en-US" altLang="en-US" sz="1400" dirty="0" smtClean="0"/>
              <a:t> feature, to reduce the number of naming conflicts that need to be resolved.</a:t>
            </a:r>
          </a:p>
          <a:p>
            <a:pPr lvl="1">
              <a:lnSpc>
                <a:spcPct val="100000"/>
              </a:lnSpc>
              <a:buFont typeface="Arial" panose="020B0604020202020204" pitchFamily="34" charset="0"/>
              <a:buChar char="•"/>
              <a:defRPr/>
            </a:pPr>
            <a:r>
              <a:rPr lang="en-US" altLang="en-US" sz="1400" dirty="0" smtClean="0"/>
              <a:t>Currently, all crash reports and help requests are routed to the THEMIS science support address, even if the crash or problem occurs in some other plugin.  Future releases should allow each plugin to define its own error handlers and reporting policy.</a:t>
            </a:r>
          </a:p>
          <a:p>
            <a:pPr lvl="1">
              <a:lnSpc>
                <a:spcPct val="100000"/>
              </a:lnSpc>
              <a:buFont typeface="Arial" panose="020B0604020202020204" pitchFamily="34" charset="0"/>
              <a:buChar char="•"/>
              <a:defRPr/>
            </a:pPr>
            <a:endParaRPr lang="en-US" altLang="en-US" sz="1400" dirty="0" smtClean="0"/>
          </a:p>
          <a:p>
            <a:pPr lvl="1">
              <a:lnSpc>
                <a:spcPct val="100000"/>
              </a:lnSpc>
              <a:buFont typeface="Arial" panose="020B0604020202020204" pitchFamily="34" charset="0"/>
              <a:buChar char="•"/>
              <a:defRPr/>
            </a:pPr>
            <a:endParaRPr lang="en-US" altLang="en-US" sz="1400" dirty="0" smtClean="0"/>
          </a:p>
          <a:p>
            <a:pPr>
              <a:lnSpc>
                <a:spcPct val="100000"/>
              </a:lnSpc>
              <a:buFont typeface="Arial" panose="020B0604020202020204" pitchFamily="34" charset="0"/>
              <a:buChar char="•"/>
              <a:defRPr/>
            </a:pPr>
            <a:endParaRPr lang="en-US" altLang="en-US" sz="2000" dirty="0" smtClean="0"/>
          </a:p>
          <a:p>
            <a:pPr>
              <a:lnSpc>
                <a:spcPct val="100000"/>
              </a:lnSpc>
              <a:buFont typeface="Arial" panose="020B0604020202020204" pitchFamily="34" charset="0"/>
              <a:buChar char="•"/>
              <a:defRPr/>
            </a:pPr>
            <a:endParaRPr lang="en-US" altLang="en-US" sz="2000" dirty="0" smtClean="0"/>
          </a:p>
        </p:txBody>
      </p:sp>
      <p:sp>
        <p:nvSpPr>
          <p:cNvPr id="23555" name="Title 2"/>
          <p:cNvSpPr>
            <a:spLocks noGrp="1"/>
          </p:cNvSpPr>
          <p:nvPr>
            <p:ph type="title"/>
          </p:nvPr>
        </p:nvSpPr>
        <p:spPr>
          <a:xfrm>
            <a:off x="457200" y="273050"/>
            <a:ext cx="8212138" cy="717550"/>
          </a:xfrm>
        </p:spPr>
        <p:txBody>
          <a:bodyPr/>
          <a:lstStyle/>
          <a:p>
            <a:r>
              <a:rPr lang="en-US" altLang="en-US" smtClean="0"/>
              <a:t>  </a:t>
            </a:r>
            <a:br>
              <a:rPr lang="en-US" altLang="en-US" smtClean="0"/>
            </a:br>
            <a:r>
              <a:rPr lang="en-US" altLang="en-US" smtClean="0"/>
              <a:t>   </a:t>
            </a:r>
          </a:p>
        </p:txBody>
      </p:sp>
    </p:spTree>
    <p:extLst>
      <p:ext uri="{BB962C8B-B14F-4D97-AF65-F5344CB8AC3E}">
        <p14:creationId xmlns:p14="http://schemas.microsoft.com/office/powerpoint/2010/main" val="2638778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609600" y="1447800"/>
            <a:ext cx="7754938" cy="4845050"/>
          </a:xfrm>
        </p:spPr>
        <p:txBody>
          <a:bodyPr/>
          <a:lstStyle/>
          <a:p>
            <a:pPr marL="0" indent="0" algn="ctr">
              <a:lnSpc>
                <a:spcPct val="100000"/>
              </a:lnSpc>
              <a:defRPr/>
            </a:pPr>
            <a:r>
              <a:rPr lang="en-US" sz="2000" dirty="0" smtClean="0"/>
              <a:t>Spedas.org is now live!</a:t>
            </a:r>
          </a:p>
          <a:p>
            <a:pPr marL="0" indent="0" algn="ctr">
              <a:lnSpc>
                <a:spcPct val="100000"/>
              </a:lnSpc>
              <a:defRPr/>
            </a:pPr>
            <a:endParaRPr lang="en-US" sz="2000" dirty="0" smtClean="0"/>
          </a:p>
          <a:p>
            <a:pPr marL="363538" lvl="1" indent="0">
              <a:lnSpc>
                <a:spcPct val="100000"/>
              </a:lnSpc>
              <a:defRPr/>
            </a:pPr>
            <a:r>
              <a:rPr lang="en-US" sz="1600" dirty="0" smtClean="0"/>
              <a:t> SPEDAS and plugin downloads</a:t>
            </a:r>
          </a:p>
          <a:p>
            <a:pPr marL="363538" lvl="1" indent="0">
              <a:lnSpc>
                <a:spcPct val="100000"/>
              </a:lnSpc>
              <a:defRPr/>
            </a:pPr>
            <a:r>
              <a:rPr lang="en-US" sz="1600" dirty="0"/>
              <a:t> </a:t>
            </a:r>
            <a:r>
              <a:rPr lang="en-US" sz="1600" dirty="0" smtClean="0"/>
              <a:t>Documentation wiki</a:t>
            </a:r>
          </a:p>
          <a:p>
            <a:pPr marL="363538" lvl="1" indent="0">
              <a:lnSpc>
                <a:spcPct val="100000"/>
              </a:lnSpc>
              <a:defRPr/>
            </a:pPr>
            <a:r>
              <a:rPr lang="en-US" sz="1600" dirty="0"/>
              <a:t> </a:t>
            </a:r>
            <a:r>
              <a:rPr lang="en-US" sz="1600" dirty="0" smtClean="0"/>
              <a:t>Mailing list</a:t>
            </a:r>
          </a:p>
          <a:p>
            <a:pPr marL="363538" lvl="1" indent="0">
              <a:lnSpc>
                <a:spcPct val="100000"/>
              </a:lnSpc>
              <a:defRPr/>
            </a:pPr>
            <a:r>
              <a:rPr lang="en-US" sz="1600" dirty="0" smtClean="0"/>
              <a:t> Blog</a:t>
            </a:r>
            <a:endParaRPr lang="en-US" dirty="0" smtClean="0"/>
          </a:p>
          <a:p>
            <a:pPr marL="0" indent="0">
              <a:lnSpc>
                <a:spcPct val="100000"/>
              </a:lnSpc>
              <a:defRPr/>
            </a:pPr>
            <a:endParaRPr lang="en-US" sz="2000" dirty="0"/>
          </a:p>
          <a:p>
            <a:pPr marL="0" indent="0">
              <a:lnSpc>
                <a:spcPct val="100000"/>
              </a:lnSpc>
              <a:defRPr/>
            </a:pPr>
            <a:r>
              <a:rPr lang="en-US" sz="2000" dirty="0" smtClean="0"/>
              <a:t>We welcome plugin developers to contribute content and participate in discussions on the SPEDAS site! (Registration required for wiki and blog edit privileges; please contact Jim Lewis (</a:t>
            </a:r>
            <a:r>
              <a:rPr lang="en-US" sz="2000" dirty="0" smtClean="0">
                <a:hlinkClick r:id="rId2"/>
              </a:rPr>
              <a:t>jwl@ssl.Berkeley.edu</a:t>
            </a:r>
            <a:r>
              <a:rPr lang="en-US" sz="2000" dirty="0" smtClean="0"/>
              <a:t>) to gain access).</a:t>
            </a:r>
            <a:endParaRPr lang="en-US" sz="2200" dirty="0" smtClean="0"/>
          </a:p>
          <a:p>
            <a:pPr lvl="1">
              <a:defRPr/>
            </a:pPr>
            <a:endParaRPr lang="en-US" dirty="0" smtClean="0"/>
          </a:p>
          <a:p>
            <a:pPr lvl="1">
              <a:defRPr/>
            </a:pPr>
            <a:endParaRPr lang="en-US" dirty="0" smtClean="0"/>
          </a:p>
        </p:txBody>
      </p:sp>
    </p:spTree>
    <p:extLst>
      <p:ext uri="{BB962C8B-B14F-4D97-AF65-F5344CB8AC3E}">
        <p14:creationId xmlns:p14="http://schemas.microsoft.com/office/powerpoint/2010/main" val="549127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279496" y="381000"/>
            <a:ext cx="2213811" cy="596900"/>
          </a:xfrm>
          <a:prstGeom prst="rect">
            <a:avLst/>
          </a:prstGeom>
          <a:noFill/>
          <a:ln w="9525">
            <a:noFill/>
            <a:round/>
            <a:headEnd/>
            <a:tailEnd/>
          </a:ln>
          <a:effectLst/>
        </p:spPr>
        <p:txBody>
          <a:bodyPr lIns="90000" tIns="45000" rIns="90000" bIns="45000"/>
          <a:lstStyle/>
          <a:p>
            <a:pPr algn="r" hangingPunct="1">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0000"/>
                </a:solidFill>
              </a:rPr>
              <a:t>SPEDAS </a:t>
            </a:r>
            <a:r>
              <a:rPr lang="en-GB" sz="2400" dirty="0" err="1" smtClean="0">
                <a:solidFill>
                  <a:srgbClr val="000000"/>
                </a:solidFill>
              </a:rPr>
              <a:t>Wiki</a:t>
            </a:r>
            <a:endParaRPr lang="en-GB" sz="2400" dirty="0">
              <a:solidFill>
                <a:srgbClr val="000000"/>
              </a:solidFill>
            </a:endParaRPr>
          </a:p>
        </p:txBody>
      </p:sp>
      <p:sp>
        <p:nvSpPr>
          <p:cNvPr id="14339" name="Rectangle 3"/>
          <p:cNvSpPr>
            <a:spLocks noChangeArrowheads="1"/>
          </p:cNvSpPr>
          <p:nvPr/>
        </p:nvSpPr>
        <p:spPr bwMode="auto">
          <a:xfrm>
            <a:off x="3862862" y="5915994"/>
            <a:ext cx="2192694" cy="596900"/>
          </a:xfrm>
          <a:prstGeom prst="rect">
            <a:avLst/>
          </a:prstGeom>
          <a:noFill/>
          <a:ln w="9525">
            <a:noFill/>
            <a:round/>
            <a:headEnd/>
            <a:tailEnd/>
          </a:ln>
          <a:effectLst/>
        </p:spPr>
        <p:txBody>
          <a:bodyPr lIns="0" tIns="0" rIns="0" bIns="0" anchor="ctr"/>
          <a:lstStyle/>
          <a:p>
            <a:pPr hangingPunct="1">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smtClean="0">
                <a:solidFill>
                  <a:srgbClr val="0070C0"/>
                </a:solidFill>
              </a:rPr>
              <a:t>spedas.org/wiki</a:t>
            </a:r>
            <a:endParaRPr lang="en-US" sz="2000" b="1" dirty="0">
              <a:solidFill>
                <a:srgbClr val="0070C0"/>
              </a:solidFill>
            </a:endParaRPr>
          </a:p>
        </p:txBody>
      </p:sp>
      <p:pic>
        <p:nvPicPr>
          <p:cNvPr id="2050" name="Picture 2"/>
          <p:cNvPicPr>
            <a:picLocks noChangeAspect="1" noChangeArrowheads="1"/>
          </p:cNvPicPr>
          <p:nvPr/>
        </p:nvPicPr>
        <p:blipFill>
          <a:blip r:embed="rId3" cstate="print"/>
          <a:srcRect/>
          <a:stretch>
            <a:fillRect/>
          </a:stretch>
        </p:blipFill>
        <p:spPr bwMode="auto">
          <a:xfrm>
            <a:off x="2719582" y="956139"/>
            <a:ext cx="5421112" cy="5076206"/>
          </a:xfrm>
          <a:prstGeom prst="rect">
            <a:avLst/>
          </a:prstGeom>
          <a:noFill/>
          <a:ln w="9525">
            <a:noFill/>
            <a:miter lim="800000"/>
            <a:headEnd/>
            <a:tailEnd/>
          </a:ln>
        </p:spPr>
      </p:pic>
      <p:sp>
        <p:nvSpPr>
          <p:cNvPr id="6" name="Rectangle 5"/>
          <p:cNvSpPr/>
          <p:nvPr/>
        </p:nvSpPr>
        <p:spPr>
          <a:xfrm>
            <a:off x="600841" y="1276127"/>
            <a:ext cx="2080269" cy="2156437"/>
          </a:xfrm>
          <a:prstGeom prst="rect">
            <a:avLst/>
          </a:prstGeom>
        </p:spPr>
        <p:txBody>
          <a:bodyPr wrap="square">
            <a:spAutoFit/>
          </a:bodyPr>
          <a:lstStyle/>
          <a:p>
            <a:r>
              <a:rPr lang="en-US" b="1" dirty="0" smtClean="0">
                <a:solidFill>
                  <a:srgbClr val="000000"/>
                </a:solidFill>
              </a:rPr>
              <a:t>Introduction:</a:t>
            </a:r>
          </a:p>
          <a:p>
            <a:r>
              <a:rPr lang="en-US" dirty="0" smtClean="0">
                <a:solidFill>
                  <a:srgbClr val="000000"/>
                </a:solidFill>
              </a:rPr>
              <a:t>- You Tube Channel </a:t>
            </a:r>
          </a:p>
          <a:p>
            <a:pPr>
              <a:buFontTx/>
              <a:buChar char="-"/>
            </a:pPr>
            <a:r>
              <a:rPr lang="en-US" dirty="0" smtClean="0">
                <a:solidFill>
                  <a:srgbClr val="000000"/>
                </a:solidFill>
              </a:rPr>
              <a:t> SPEDAS video</a:t>
            </a:r>
          </a:p>
          <a:p>
            <a:pPr>
              <a:buFontTx/>
              <a:buChar char="-"/>
            </a:pPr>
            <a:r>
              <a:rPr lang="en-US" dirty="0" smtClean="0">
                <a:solidFill>
                  <a:srgbClr val="000000"/>
                </a:solidFill>
              </a:rPr>
              <a:t> Introductory Examples</a:t>
            </a:r>
          </a:p>
          <a:p>
            <a:pPr>
              <a:buFontTx/>
              <a:buChar char="-"/>
            </a:pPr>
            <a:r>
              <a:rPr lang="en-US" dirty="0" smtClean="0">
                <a:solidFill>
                  <a:srgbClr val="000000"/>
                </a:solidFill>
              </a:rPr>
              <a:t> Screen shots</a:t>
            </a:r>
          </a:p>
          <a:p>
            <a:endParaRPr lang="en-US" dirty="0"/>
          </a:p>
        </p:txBody>
      </p:sp>
    </p:spTree>
  </p:cSld>
  <p:clrMapOvr>
    <a:masterClrMapping/>
  </p:clrMapOvr>
  <p:transition spd="med" advTm="314"/>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2818827" y="386825"/>
            <a:ext cx="3196962" cy="596900"/>
          </a:xfrm>
          <a:prstGeom prst="rect">
            <a:avLst/>
          </a:prstGeom>
          <a:noFill/>
          <a:ln w="9525">
            <a:noFill/>
            <a:round/>
            <a:headEnd/>
            <a:tailEnd/>
          </a:ln>
          <a:effectLst/>
        </p:spPr>
        <p:txBody>
          <a:bodyPr lIns="90000" tIns="45000" rIns="90000" bIns="45000"/>
          <a:lstStyle/>
          <a:p>
            <a:pPr algn="r" hangingPunct="1">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0000"/>
                </a:solidFill>
              </a:rPr>
              <a:t>SPEDAS Downloads</a:t>
            </a:r>
            <a:endParaRPr lang="en-GB" sz="2400" dirty="0">
              <a:solidFill>
                <a:srgbClr val="000000"/>
              </a:solidFill>
            </a:endParaRPr>
          </a:p>
        </p:txBody>
      </p:sp>
      <p:sp>
        <p:nvSpPr>
          <p:cNvPr id="15363" name="Rectangle 3"/>
          <p:cNvSpPr>
            <a:spLocks noChangeArrowheads="1"/>
          </p:cNvSpPr>
          <p:nvPr/>
        </p:nvSpPr>
        <p:spPr bwMode="auto">
          <a:xfrm>
            <a:off x="2295180" y="5900814"/>
            <a:ext cx="4796068" cy="596900"/>
          </a:xfrm>
          <a:prstGeom prst="rect">
            <a:avLst/>
          </a:prstGeom>
          <a:noFill/>
          <a:ln w="9525">
            <a:noFill/>
            <a:round/>
            <a:headEnd/>
            <a:tailEnd/>
          </a:ln>
          <a:effectLst/>
        </p:spPr>
        <p:txBody>
          <a:bodyPr lIns="0" tIns="0" rIns="0" bIns="0" anchor="ctr"/>
          <a:lstStyle/>
          <a:p>
            <a:pPr algn="r" hangingPunct="1">
              <a:lnSpc>
                <a:spcPct val="8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solidFill>
                  <a:srgbClr val="0070C0"/>
                </a:solidFill>
              </a:rPr>
              <a:t>spedas.org/wiki/</a:t>
            </a:r>
            <a:r>
              <a:rPr lang="en-US" b="1" dirty="0" err="1" smtClean="0">
                <a:solidFill>
                  <a:srgbClr val="0070C0"/>
                </a:solidFill>
              </a:rPr>
              <a:t>index.php?title</a:t>
            </a:r>
            <a:r>
              <a:rPr lang="en-US" b="1" dirty="0" smtClean="0">
                <a:solidFill>
                  <a:srgbClr val="0070C0"/>
                </a:solidFill>
              </a:rPr>
              <a:t>=Downloads   </a:t>
            </a:r>
            <a:endParaRPr lang="en-US" b="1" dirty="0">
              <a:solidFill>
                <a:srgbClr val="0070C0"/>
              </a:solidFill>
            </a:endParaRPr>
          </a:p>
        </p:txBody>
      </p:sp>
      <p:sp>
        <p:nvSpPr>
          <p:cNvPr id="7" name="Rectangle 6"/>
          <p:cNvSpPr/>
          <p:nvPr/>
        </p:nvSpPr>
        <p:spPr>
          <a:xfrm>
            <a:off x="502065" y="1473681"/>
            <a:ext cx="1744824" cy="1380506"/>
          </a:xfrm>
          <a:prstGeom prst="rect">
            <a:avLst/>
          </a:prstGeom>
        </p:spPr>
        <p:txBody>
          <a:bodyPr wrap="square">
            <a:spAutoFit/>
          </a:bodyPr>
          <a:lstStyle/>
          <a:p>
            <a:r>
              <a:rPr lang="en-US" b="1" dirty="0" smtClean="0">
                <a:solidFill>
                  <a:srgbClr val="000000"/>
                </a:solidFill>
              </a:rPr>
              <a:t>Select:</a:t>
            </a:r>
          </a:p>
          <a:p>
            <a:r>
              <a:rPr lang="en-US" dirty="0" smtClean="0">
                <a:solidFill>
                  <a:srgbClr val="000000"/>
                </a:solidFill>
              </a:rPr>
              <a:t>1.2 Downloads</a:t>
            </a:r>
          </a:p>
          <a:p>
            <a:r>
              <a:rPr lang="en-US" dirty="0" smtClean="0">
                <a:solidFill>
                  <a:srgbClr val="000000"/>
                </a:solidFill>
              </a:rPr>
              <a:t>From Main Page</a:t>
            </a:r>
          </a:p>
          <a:p>
            <a:endParaRPr lang="en-US" dirty="0"/>
          </a:p>
        </p:txBody>
      </p:sp>
      <p:pic>
        <p:nvPicPr>
          <p:cNvPr id="2" name="Picture 2"/>
          <p:cNvPicPr>
            <a:picLocks noChangeAspect="1" noChangeArrowheads="1"/>
          </p:cNvPicPr>
          <p:nvPr/>
        </p:nvPicPr>
        <p:blipFill>
          <a:blip r:embed="rId3" cstate="print"/>
          <a:srcRect/>
          <a:stretch>
            <a:fillRect/>
          </a:stretch>
        </p:blipFill>
        <p:spPr bwMode="auto">
          <a:xfrm>
            <a:off x="2221891" y="935969"/>
            <a:ext cx="6274790" cy="5123746"/>
          </a:xfrm>
          <a:prstGeom prst="rect">
            <a:avLst/>
          </a:prstGeom>
          <a:noFill/>
          <a:ln w="9525">
            <a:noFill/>
            <a:miter lim="800000"/>
            <a:headEnd/>
            <a:tailEnd/>
          </a:ln>
        </p:spPr>
      </p:pic>
    </p:spTree>
  </p:cSld>
  <p:clrMapOvr>
    <a:masterClrMapping/>
  </p:clrMapOvr>
  <p:transition spd="med" advTm="335"/>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22" y="968802"/>
            <a:ext cx="8345973" cy="4570482"/>
          </a:xfrm>
          <a:prstGeom prst="rect">
            <a:avLst/>
          </a:prstGeom>
        </p:spPr>
        <p:txBody>
          <a:bodyPr wrap="square">
            <a:spAutoFit/>
          </a:bodyPr>
          <a:lstStyle/>
          <a:p>
            <a:pPr>
              <a:lnSpc>
                <a:spcPct val="100000"/>
              </a:lnSpc>
            </a:pPr>
            <a:r>
              <a:rPr lang="en-US" sz="2000" b="1" dirty="0" smtClean="0">
                <a:solidFill>
                  <a:schemeClr val="tx1"/>
                </a:solidFill>
              </a:rPr>
              <a:t> </a:t>
            </a:r>
            <a:r>
              <a:rPr lang="en-US" sz="2000" b="1" dirty="0" smtClean="0">
                <a:solidFill>
                  <a:schemeClr val="tx1"/>
                </a:solidFill>
              </a:rPr>
              <a:t>		</a:t>
            </a:r>
            <a:r>
              <a:rPr lang="en-US" sz="2000" b="1" dirty="0" smtClean="0">
                <a:solidFill>
                  <a:schemeClr val="tx1"/>
                </a:solidFill>
              </a:rPr>
              <a:t>       SPEDAS Developers Workshop</a:t>
            </a:r>
            <a:endParaRPr lang="en-US" sz="2000" b="1" dirty="0" smtClean="0">
              <a:solidFill>
                <a:schemeClr val="tx1"/>
              </a:solidFill>
            </a:endParaRPr>
          </a:p>
          <a:p>
            <a:pPr>
              <a:lnSpc>
                <a:spcPct val="50000"/>
              </a:lnSpc>
            </a:pPr>
            <a:r>
              <a:rPr lang="en-US" sz="2000" dirty="0" smtClean="0">
                <a:solidFill>
                  <a:schemeClr val="tx1"/>
                </a:solidFill>
              </a:rPr>
              <a:t>	</a:t>
            </a:r>
            <a:endParaRPr lang="en-US" sz="2000" dirty="0">
              <a:solidFill>
                <a:schemeClr val="tx1"/>
              </a:solidFill>
            </a:endParaRPr>
          </a:p>
          <a:p>
            <a:pPr>
              <a:lnSpc>
                <a:spcPct val="100000"/>
              </a:lnSpc>
            </a:pPr>
            <a:r>
              <a:rPr lang="en-US" dirty="0" smtClean="0">
                <a:solidFill>
                  <a:schemeClr val="tx1"/>
                </a:solidFill>
              </a:rPr>
              <a:t>3:30</a:t>
            </a:r>
            <a:r>
              <a:rPr lang="en-US" dirty="0" smtClean="0">
                <a:solidFill>
                  <a:schemeClr val="tx1"/>
                </a:solidFill>
              </a:rPr>
              <a:t>-3:45 </a:t>
            </a:r>
            <a:r>
              <a:rPr lang="en-US" dirty="0" smtClean="0">
                <a:solidFill>
                  <a:schemeClr val="tx1"/>
                </a:solidFill>
              </a:rPr>
              <a:t>	Opening remarks						</a:t>
            </a:r>
            <a:r>
              <a:rPr lang="en-US" dirty="0" err="1" smtClean="0">
                <a:solidFill>
                  <a:schemeClr val="tx1"/>
                </a:solidFill>
              </a:rPr>
              <a:t>Vassilis</a:t>
            </a:r>
            <a:r>
              <a:rPr lang="en-US" dirty="0" smtClean="0">
                <a:solidFill>
                  <a:schemeClr val="tx1"/>
                </a:solidFill>
              </a:rPr>
              <a:t> Angelopoulos,</a:t>
            </a:r>
          </a:p>
          <a:p>
            <a:pPr>
              <a:lnSpc>
                <a:spcPct val="100000"/>
              </a:lnSpc>
            </a:pPr>
            <a:r>
              <a:rPr lang="en-US" dirty="0">
                <a:solidFill>
                  <a:schemeClr val="tx1"/>
                </a:solidFill>
              </a:rPr>
              <a:t> </a:t>
            </a:r>
            <a:r>
              <a:rPr lang="en-US" dirty="0" smtClean="0">
                <a:solidFill>
                  <a:schemeClr val="tx1"/>
                </a:solidFill>
              </a:rPr>
              <a:t>                                                                                      Jim Lewis</a:t>
            </a:r>
            <a:endParaRPr lang="en-US" dirty="0" smtClean="0">
              <a:solidFill>
                <a:schemeClr val="tx1"/>
              </a:solidFill>
            </a:endParaRPr>
          </a:p>
          <a:p>
            <a:pPr>
              <a:lnSpc>
                <a:spcPct val="100000"/>
              </a:lnSpc>
            </a:pPr>
            <a:r>
              <a:rPr lang="en-US" dirty="0" smtClean="0">
                <a:solidFill>
                  <a:schemeClr val="tx1"/>
                </a:solidFill>
              </a:rPr>
              <a:t> </a:t>
            </a:r>
            <a:r>
              <a:rPr lang="en-US" dirty="0">
                <a:solidFill>
                  <a:schemeClr val="tx1"/>
                </a:solidFill>
              </a:rPr>
              <a:t>	</a:t>
            </a:r>
            <a:r>
              <a:rPr lang="en-US" dirty="0" smtClean="0">
                <a:solidFill>
                  <a:schemeClr val="tx1"/>
                </a:solidFill>
              </a:rPr>
              <a:t>	</a:t>
            </a:r>
            <a:endParaRPr lang="en-US" dirty="0">
              <a:solidFill>
                <a:schemeClr val="tx1"/>
              </a:solidFill>
            </a:endParaRPr>
          </a:p>
          <a:p>
            <a:pPr>
              <a:lnSpc>
                <a:spcPct val="100000"/>
              </a:lnSpc>
            </a:pPr>
            <a:r>
              <a:rPr lang="en-US" dirty="0" smtClean="0">
                <a:solidFill>
                  <a:schemeClr val="tx1"/>
                </a:solidFill>
              </a:rPr>
              <a:t>3:45-4:00</a:t>
            </a:r>
            <a:r>
              <a:rPr lang="en-US" dirty="0" smtClean="0">
                <a:solidFill>
                  <a:schemeClr val="tx1"/>
                </a:solidFill>
              </a:rPr>
              <a:t> </a:t>
            </a:r>
            <a:r>
              <a:rPr lang="en-US" dirty="0" smtClean="0">
                <a:solidFill>
                  <a:schemeClr val="tx1"/>
                </a:solidFill>
              </a:rPr>
              <a:t>	</a:t>
            </a:r>
            <a:r>
              <a:rPr lang="en-US" dirty="0" smtClean="0">
                <a:solidFill>
                  <a:schemeClr val="tx1"/>
                </a:solidFill>
              </a:rPr>
              <a:t>SPEDAS development status</a:t>
            </a:r>
          </a:p>
          <a:p>
            <a:pPr>
              <a:lnSpc>
                <a:spcPct val="100000"/>
              </a:lnSpc>
            </a:pPr>
            <a:r>
              <a:rPr lang="en-US" dirty="0">
                <a:solidFill>
                  <a:schemeClr val="tx1"/>
                </a:solidFill>
              </a:rPr>
              <a:t> </a:t>
            </a:r>
            <a:r>
              <a:rPr lang="en-US" dirty="0" smtClean="0">
                <a:solidFill>
                  <a:schemeClr val="tx1"/>
                </a:solidFill>
              </a:rPr>
              <a:t>                     and roadmap</a:t>
            </a:r>
            <a:r>
              <a:rPr lang="en-US" dirty="0" smtClean="0">
                <a:solidFill>
                  <a:schemeClr val="tx1"/>
                </a:solidFill>
              </a:rPr>
              <a:t>					</a:t>
            </a:r>
            <a:r>
              <a:rPr lang="en-US" dirty="0">
                <a:solidFill>
                  <a:schemeClr val="tx1"/>
                </a:solidFill>
              </a:rPr>
              <a:t> </a:t>
            </a:r>
            <a:r>
              <a:rPr lang="en-US" dirty="0" smtClean="0">
                <a:solidFill>
                  <a:schemeClr val="tx1"/>
                </a:solidFill>
              </a:rPr>
              <a:t>      Jim Lewis</a:t>
            </a:r>
          </a:p>
          <a:p>
            <a:pPr>
              <a:lnSpc>
                <a:spcPct val="100000"/>
              </a:lnSpc>
            </a:pPr>
            <a:endParaRPr lang="en-US" dirty="0" smtClean="0">
              <a:solidFill>
                <a:schemeClr val="tx1"/>
              </a:solidFill>
            </a:endParaRPr>
          </a:p>
          <a:p>
            <a:pPr>
              <a:lnSpc>
                <a:spcPct val="100000"/>
              </a:lnSpc>
            </a:pPr>
            <a:r>
              <a:rPr lang="en-US" dirty="0" smtClean="0">
                <a:solidFill>
                  <a:schemeClr val="tx1"/>
                </a:solidFill>
              </a:rPr>
              <a:t>4:00-4:15       MMS Plugin Preview                               Barbara Giles</a:t>
            </a:r>
          </a:p>
          <a:p>
            <a:pPr>
              <a:lnSpc>
                <a:spcPct val="100000"/>
              </a:lnSpc>
            </a:pPr>
            <a:endParaRPr lang="en-US" dirty="0">
              <a:solidFill>
                <a:schemeClr val="tx1"/>
              </a:solidFill>
            </a:endParaRPr>
          </a:p>
          <a:p>
            <a:pPr>
              <a:lnSpc>
                <a:spcPct val="100000"/>
              </a:lnSpc>
            </a:pPr>
            <a:r>
              <a:rPr lang="en-US" dirty="0" smtClean="0">
                <a:solidFill>
                  <a:schemeClr val="tx1"/>
                </a:solidFill>
              </a:rPr>
              <a:t>4:15-4:30       BARREL (and other?) plugin status        Robyn Millan, others?</a:t>
            </a:r>
          </a:p>
          <a:p>
            <a:pPr>
              <a:lnSpc>
                <a:spcPct val="100000"/>
              </a:lnSpc>
            </a:pPr>
            <a:endParaRPr lang="en-US" dirty="0">
              <a:solidFill>
                <a:schemeClr val="tx1"/>
              </a:solidFill>
            </a:endParaRPr>
          </a:p>
          <a:p>
            <a:pPr>
              <a:lnSpc>
                <a:spcPct val="100000"/>
              </a:lnSpc>
            </a:pPr>
            <a:r>
              <a:rPr lang="en-US" dirty="0" smtClean="0">
                <a:solidFill>
                  <a:schemeClr val="tx1"/>
                </a:solidFill>
              </a:rPr>
              <a:t>4:30-5:00       Q&amp;A, discussion, planning for summer   All</a:t>
            </a:r>
          </a:p>
          <a:p>
            <a:pPr>
              <a:lnSpc>
                <a:spcPct val="100000"/>
              </a:lnSpc>
            </a:pPr>
            <a:r>
              <a:rPr lang="en-US" dirty="0">
                <a:solidFill>
                  <a:schemeClr val="tx1"/>
                </a:solidFill>
              </a:rPr>
              <a:t> </a:t>
            </a:r>
            <a:r>
              <a:rPr lang="en-US" dirty="0" smtClean="0">
                <a:solidFill>
                  <a:schemeClr val="tx1"/>
                </a:solidFill>
              </a:rPr>
              <a:t>                     GEM</a:t>
            </a:r>
            <a:r>
              <a:rPr lang="en-US" dirty="0" smtClean="0">
                <a:solidFill>
                  <a:schemeClr val="tx1"/>
                </a:solidFill>
              </a:rPr>
              <a:t>  </a:t>
            </a:r>
            <a:endParaRPr lang="en-US" dirty="0" smtClean="0">
              <a:solidFill>
                <a:schemeClr val="tx1"/>
              </a:solidFill>
            </a:endParaRPr>
          </a:p>
          <a:p>
            <a:pPr>
              <a:lnSpc>
                <a:spcPct val="100000"/>
              </a:lnSpc>
            </a:pPr>
            <a:endParaRPr lang="en-US" dirty="0" smtClean="0">
              <a:solidFill>
                <a:schemeClr val="tx1"/>
              </a:solidFill>
            </a:endParaRPr>
          </a:p>
          <a:p>
            <a:pPr>
              <a:lnSpc>
                <a:spcPct val="100000"/>
              </a:lnSpc>
            </a:pPr>
            <a:r>
              <a:rPr lang="en-US" dirty="0" smtClean="0">
                <a:solidFill>
                  <a:schemeClr val="tx1"/>
                </a:solidFill>
              </a:rPr>
              <a:t>5:00-5:30       SPEDAS </a:t>
            </a:r>
            <a:r>
              <a:rPr lang="en-US" dirty="0" smtClean="0">
                <a:solidFill>
                  <a:schemeClr val="tx1"/>
                </a:solidFill>
              </a:rPr>
              <a:t>tech support clinic                    Jim Lewis, others?</a:t>
            </a:r>
            <a:endParaRPr lang="en-US" dirty="0" smtClean="0">
              <a:solidFill>
                <a:schemeClr val="tx1"/>
              </a:solidFill>
            </a:endParaRPr>
          </a:p>
          <a:p>
            <a:pPr>
              <a:lnSpc>
                <a:spcPct val="50000"/>
              </a:lnSpc>
            </a:pPr>
            <a:r>
              <a:rPr lang="en-US" dirty="0">
                <a:solidFill>
                  <a:schemeClr val="tx1"/>
                </a:solidFill>
              </a:rPr>
              <a:t>	</a:t>
            </a:r>
            <a:r>
              <a:rPr lang="en-US" dirty="0" smtClean="0">
                <a:solidFill>
                  <a:schemeClr val="tx1"/>
                </a:solidFill>
              </a:rPr>
              <a:t>												</a:t>
            </a:r>
            <a:endParaRPr lang="en-US" dirty="0">
              <a:solidFill>
                <a:schemeClr val="tx1"/>
              </a:solidFill>
            </a:endParaRPr>
          </a:p>
        </p:txBody>
      </p:sp>
      <p:sp>
        <p:nvSpPr>
          <p:cNvPr id="3" name="Text Box 1"/>
          <p:cNvSpPr txBox="1">
            <a:spLocks noChangeArrowheads="1"/>
          </p:cNvSpPr>
          <p:nvPr/>
        </p:nvSpPr>
        <p:spPr bwMode="auto">
          <a:xfrm>
            <a:off x="3424549" y="338690"/>
            <a:ext cx="1554670" cy="465137"/>
          </a:xfrm>
          <a:prstGeom prst="rect">
            <a:avLst/>
          </a:prstGeom>
          <a:noFill/>
          <a:ln w="9525">
            <a:noFill/>
            <a:round/>
            <a:headEnd/>
            <a:tailEnd/>
          </a:ln>
          <a:effectLst/>
        </p:spPr>
        <p:txBody>
          <a:bodyPr lIns="90000" tIns="46800" rIns="90000" bIns="46800"/>
          <a:lstStyle/>
          <a:p>
            <a:pPr algn="r"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0000"/>
                </a:solidFill>
              </a:rPr>
              <a:t>Agenda</a:t>
            </a:r>
            <a:endParaRPr lang="en-GB" sz="2400" dirty="0">
              <a:solidFill>
                <a:srgbClr val="000000"/>
              </a:solidFill>
            </a:endParaRPr>
          </a:p>
        </p:txBody>
      </p:sp>
    </p:spTree>
    <p:extLst>
      <p:ext uri="{BB962C8B-B14F-4D97-AF65-F5344CB8AC3E}">
        <p14:creationId xmlns:p14="http://schemas.microsoft.com/office/powerpoint/2010/main" val="3704321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2972" y="1446836"/>
            <a:ext cx="4916731" cy="349968"/>
          </a:xfrm>
          <a:prstGeom prst="rect">
            <a:avLst/>
          </a:prstGeom>
          <a:noFill/>
        </p:spPr>
        <p:txBody>
          <a:bodyPr wrap="none" rtlCol="0">
            <a:spAutoFit/>
          </a:bodyPr>
          <a:lstStyle/>
          <a:p>
            <a:pPr algn="ctr"/>
            <a:r>
              <a:rPr lang="en-US" dirty="0" smtClean="0"/>
              <a:t>“</a:t>
            </a:r>
            <a:r>
              <a:rPr lang="en-US" dirty="0" smtClean="0">
                <a:solidFill>
                  <a:schemeClr val="tx1"/>
                </a:solidFill>
              </a:rPr>
              <a:t>New Features (nightly “bleeding edge” builds)</a:t>
            </a:r>
            <a:endParaRPr lang="en-US" dirty="0"/>
          </a:p>
        </p:txBody>
      </p:sp>
      <p:sp>
        <p:nvSpPr>
          <p:cNvPr id="3" name="TextBox 2"/>
          <p:cNvSpPr txBox="1"/>
          <p:nvPr/>
        </p:nvSpPr>
        <p:spPr>
          <a:xfrm>
            <a:off x="833377" y="2558004"/>
            <a:ext cx="7928658" cy="266867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1"/>
                </a:solidFill>
              </a:rPr>
              <a:t>For the past year, University of Calgary has been operating a system of Redline all-sky cameras</a:t>
            </a:r>
          </a:p>
          <a:p>
            <a:pPr marL="285750" indent="-285750">
              <a:buFont typeface="Arial" panose="020B0604020202020204" pitchFamily="34" charset="0"/>
              <a:buChar char="•"/>
            </a:pPr>
            <a:r>
              <a:rPr lang="en-US" dirty="0" smtClean="0">
                <a:solidFill>
                  <a:schemeClr val="tx1"/>
                </a:solidFill>
              </a:rPr>
              <a:t>The THEMIS project has agreed to make the data available to the scientific community in the form of ISTP-compatible CDF files, similar to the THEMIS-GBO all-sky files.</a:t>
            </a:r>
          </a:p>
          <a:p>
            <a:pPr marL="285750" indent="-285750">
              <a:buFont typeface="Arial" panose="020B0604020202020204" pitchFamily="34" charset="0"/>
              <a:buChar char="•"/>
            </a:pPr>
            <a:r>
              <a:rPr lang="en-US" dirty="0" smtClean="0">
                <a:solidFill>
                  <a:schemeClr val="tx1"/>
                </a:solidFill>
              </a:rPr>
              <a:t>Bleeding edge builds now include procedures to generate the CDF files and have SPEDAS read and process the files.</a:t>
            </a:r>
          </a:p>
          <a:p>
            <a:pPr marL="285750" indent="-285750">
              <a:buFont typeface="Arial" panose="020B0604020202020204" pitchFamily="34" charset="0"/>
              <a:buChar char="•"/>
            </a:pPr>
            <a:r>
              <a:rPr lang="en-US" dirty="0" smtClean="0">
                <a:solidFill>
                  <a:schemeClr val="tx1"/>
                </a:solidFill>
              </a:rPr>
              <a:t>Files are available for November 2014 so far, and data through Spring 2015 is being processed and published as we speak.</a:t>
            </a:r>
          </a:p>
          <a:p>
            <a:pPr marL="285750" indent="-285750">
              <a:buFont typeface="Arial" panose="020B0604020202020204" pitchFamily="34" charset="0"/>
              <a:buChar char="•"/>
            </a:pPr>
            <a:r>
              <a:rPr lang="en-US" dirty="0" smtClean="0">
                <a:solidFill>
                  <a:schemeClr val="tx1"/>
                </a:solidFill>
              </a:rPr>
              <a:t>Contact Harald Frey (</a:t>
            </a:r>
            <a:r>
              <a:rPr lang="en-US" dirty="0" smtClean="0">
                <a:solidFill>
                  <a:schemeClr val="tx1"/>
                </a:solidFill>
                <a:hlinkClick r:id="rId2"/>
              </a:rPr>
              <a:t>hfrey@ssl.Berkeley.edu</a:t>
            </a:r>
            <a:r>
              <a:rPr lang="en-US" dirty="0" smtClean="0">
                <a:solidFill>
                  <a:schemeClr val="tx1"/>
                </a:solidFill>
              </a:rPr>
              <a:t>) for more information</a:t>
            </a:r>
          </a:p>
        </p:txBody>
      </p:sp>
    </p:spTree>
    <p:extLst>
      <p:ext uri="{BB962C8B-B14F-4D97-AF65-F5344CB8AC3E}">
        <p14:creationId xmlns:p14="http://schemas.microsoft.com/office/powerpoint/2010/main" val="3430936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200" y="599823"/>
            <a:ext cx="3500958" cy="307777"/>
          </a:xfrm>
          <a:prstGeom prst="rect">
            <a:avLst/>
          </a:prstGeom>
          <a:solidFill>
            <a:schemeClr val="accent1">
              <a:lumMod val="60000"/>
              <a:lumOff val="40000"/>
            </a:schemeClr>
          </a:solidFill>
        </p:spPr>
        <p:txBody>
          <a:bodyPr wrap="none" rtlCol="0">
            <a:spAutoFit/>
          </a:bodyPr>
          <a:lstStyle/>
          <a:p>
            <a:pPr defTabSz="685800" fontAlgn="auto" hangingPunct="1">
              <a:lnSpc>
                <a:spcPct val="100000"/>
              </a:lnSpc>
              <a:spcBef>
                <a:spcPts val="0"/>
              </a:spcBef>
              <a:spcAft>
                <a:spcPts val="0"/>
              </a:spcAft>
              <a:buClrTx/>
              <a:buSzTx/>
            </a:pPr>
            <a:r>
              <a:rPr lang="en-US" sz="1400" dirty="0" smtClean="0">
                <a:solidFill>
                  <a:prstClr val="black"/>
                </a:solidFill>
                <a:latin typeface="Calibri" panose="020F0502020204030204"/>
                <a:ea typeface="+mn-ea"/>
              </a:rPr>
              <a:t>THEMIS/GIMNAST white-light all-sky cameras</a:t>
            </a:r>
            <a:endParaRPr lang="en-US" sz="1400" dirty="0">
              <a:solidFill>
                <a:prstClr val="black"/>
              </a:solidFill>
              <a:latin typeface="Calibri" panose="020F0502020204030204"/>
              <a:ea typeface="+mn-ea"/>
            </a:endParaRPr>
          </a:p>
        </p:txBody>
      </p:sp>
      <p:sp>
        <p:nvSpPr>
          <p:cNvPr id="5" name="TextBox 4"/>
          <p:cNvSpPr txBox="1"/>
          <p:nvPr/>
        </p:nvSpPr>
        <p:spPr>
          <a:xfrm>
            <a:off x="4384801" y="596691"/>
            <a:ext cx="4652043" cy="307777"/>
          </a:xfrm>
          <a:prstGeom prst="rect">
            <a:avLst/>
          </a:prstGeom>
          <a:solidFill>
            <a:schemeClr val="accent1">
              <a:lumMod val="60000"/>
              <a:lumOff val="40000"/>
            </a:schemeClr>
          </a:solidFill>
        </p:spPr>
        <p:txBody>
          <a:bodyPr wrap="none" rtlCol="0">
            <a:spAutoFit/>
          </a:bodyPr>
          <a:lstStyle/>
          <a:p>
            <a:pPr defTabSz="685800" fontAlgn="auto" hangingPunct="1">
              <a:lnSpc>
                <a:spcPct val="100000"/>
              </a:lnSpc>
              <a:spcBef>
                <a:spcPts val="0"/>
              </a:spcBef>
              <a:spcAft>
                <a:spcPts val="0"/>
              </a:spcAft>
              <a:buClrTx/>
              <a:buSzTx/>
            </a:pPr>
            <a:r>
              <a:rPr lang="en-US" sz="1400" dirty="0" err="1" smtClean="0">
                <a:solidFill>
                  <a:prstClr val="black"/>
                </a:solidFill>
                <a:latin typeface="Calibri" panose="020F0502020204030204"/>
                <a:ea typeface="+mn-ea"/>
              </a:rPr>
              <a:t>UCalgary</a:t>
            </a:r>
            <a:r>
              <a:rPr lang="en-US" sz="1400" dirty="0" smtClean="0">
                <a:solidFill>
                  <a:prstClr val="black"/>
                </a:solidFill>
                <a:latin typeface="Calibri" panose="020F0502020204030204"/>
                <a:ea typeface="+mn-ea"/>
              </a:rPr>
              <a:t> Redline Emission Geophysical Observatories (REGO)</a:t>
            </a:r>
            <a:endParaRPr lang="en-US" sz="1400" dirty="0">
              <a:solidFill>
                <a:prstClr val="black"/>
              </a:solidFill>
              <a:latin typeface="Calibri" panose="020F0502020204030204"/>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60" y="1556240"/>
            <a:ext cx="4000500" cy="23431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266" y="1343028"/>
            <a:ext cx="3036094" cy="2732485"/>
          </a:xfrm>
          <a:prstGeom prst="rect">
            <a:avLst/>
          </a:prstGeom>
        </p:spPr>
      </p:pic>
      <p:sp>
        <p:nvSpPr>
          <p:cNvPr id="8" name="TextBox 7"/>
          <p:cNvSpPr txBox="1"/>
          <p:nvPr/>
        </p:nvSpPr>
        <p:spPr>
          <a:xfrm>
            <a:off x="97860" y="4208221"/>
            <a:ext cx="3616567" cy="584775"/>
          </a:xfrm>
          <a:prstGeom prst="rect">
            <a:avLst/>
          </a:prstGeom>
          <a:noFill/>
          <a:ln>
            <a:solidFill>
              <a:schemeClr val="accent1"/>
            </a:solidFill>
          </a:ln>
        </p:spPr>
        <p:txBody>
          <a:bodyPr wrap="none" rtlCol="0">
            <a:spAutoFit/>
          </a:bodyPr>
          <a:lstStyle/>
          <a:p>
            <a:pPr defTabSz="685800" fontAlgn="auto" hangingPunct="1">
              <a:lnSpc>
                <a:spcPct val="100000"/>
              </a:lnSpc>
              <a:spcBef>
                <a:spcPts val="0"/>
              </a:spcBef>
              <a:spcAft>
                <a:spcPts val="0"/>
              </a:spcAft>
              <a:buClrTx/>
              <a:buSzTx/>
            </a:pPr>
            <a:r>
              <a:rPr lang="en-US" sz="1400" dirty="0" smtClean="0">
                <a:solidFill>
                  <a:prstClr val="black"/>
                </a:solidFill>
                <a:latin typeface="Calibri" panose="020F0502020204030204"/>
                <a:ea typeface="+mn-ea"/>
              </a:rPr>
              <a:t>IDL command:</a:t>
            </a:r>
          </a:p>
          <a:p>
            <a:pPr defTabSz="685800" fontAlgn="auto" hangingPunct="1">
              <a:lnSpc>
                <a:spcPct val="100000"/>
              </a:lnSpc>
              <a:spcBef>
                <a:spcPts val="0"/>
              </a:spcBef>
              <a:spcAft>
                <a:spcPts val="0"/>
              </a:spcAft>
              <a:buClrTx/>
              <a:buSzTx/>
            </a:pPr>
            <a:r>
              <a:rPr lang="en-US" sz="1400" dirty="0">
                <a:solidFill>
                  <a:prstClr val="black"/>
                </a:solidFill>
                <a:latin typeface="Calibri" panose="020F0502020204030204"/>
                <a:ea typeface="+mn-ea"/>
              </a:rPr>
              <a:t>t</a:t>
            </a:r>
            <a:r>
              <a:rPr lang="en-US" sz="1400" dirty="0" smtClean="0">
                <a:solidFill>
                  <a:prstClr val="black"/>
                </a:solidFill>
                <a:latin typeface="Calibri" panose="020F0502020204030204"/>
                <a:ea typeface="+mn-ea"/>
              </a:rPr>
              <a:t>hm_asi_merge_mosaic,’2014-12-01/03:50:00</a:t>
            </a:r>
            <a:r>
              <a:rPr lang="en-US" dirty="0" smtClean="0">
                <a:solidFill>
                  <a:prstClr val="black"/>
                </a:solidFill>
                <a:latin typeface="Calibri" panose="020F0502020204030204"/>
                <a:ea typeface="+mn-ea"/>
              </a:rPr>
              <a:t>’</a:t>
            </a:r>
            <a:endParaRPr lang="en-US" dirty="0">
              <a:solidFill>
                <a:prstClr val="black"/>
              </a:solidFill>
              <a:latin typeface="Calibri" panose="020F0502020204030204"/>
              <a:ea typeface="+mn-ea"/>
            </a:endParaRPr>
          </a:p>
        </p:txBody>
      </p:sp>
      <p:sp>
        <p:nvSpPr>
          <p:cNvPr id="9" name="TextBox 8"/>
          <p:cNvSpPr txBox="1"/>
          <p:nvPr/>
        </p:nvSpPr>
        <p:spPr>
          <a:xfrm>
            <a:off x="3991204" y="4175518"/>
            <a:ext cx="5045640" cy="1815882"/>
          </a:xfrm>
          <a:prstGeom prst="rect">
            <a:avLst/>
          </a:prstGeom>
          <a:noFill/>
          <a:ln>
            <a:solidFill>
              <a:schemeClr val="accent1"/>
            </a:solidFill>
          </a:ln>
        </p:spPr>
        <p:txBody>
          <a:bodyPr wrap="square" rtlCol="0">
            <a:spAutoFit/>
          </a:bodyPr>
          <a:lstStyle/>
          <a:p>
            <a:pPr marL="214313" indent="-214313" defTabSz="685800" fontAlgn="auto" hangingPunct="1">
              <a:lnSpc>
                <a:spcPct val="100000"/>
              </a:lnSpc>
              <a:spcBef>
                <a:spcPts val="0"/>
              </a:spcBef>
              <a:spcAft>
                <a:spcPts val="0"/>
              </a:spcAft>
              <a:buClrTx/>
              <a:buSzTx/>
              <a:buFont typeface="Arial" panose="020B0604020202020204" pitchFamily="34" charset="0"/>
              <a:buChar char="•"/>
            </a:pPr>
            <a:r>
              <a:rPr lang="en-US" sz="1400" dirty="0" smtClean="0">
                <a:solidFill>
                  <a:prstClr val="black"/>
                </a:solidFill>
                <a:latin typeface="Calibri" panose="020F0502020204030204"/>
                <a:ea typeface="+mn-ea"/>
              </a:rPr>
              <a:t>Need to download latest version of SPEDAS with procedures thm_rego_create_mosaic.pro, thm_load_rego.pro, thm_rego_array.pro</a:t>
            </a:r>
          </a:p>
          <a:p>
            <a:pPr marL="214313" indent="-214313" defTabSz="685800" fontAlgn="auto" hangingPunct="1">
              <a:lnSpc>
                <a:spcPct val="100000"/>
              </a:lnSpc>
              <a:spcBef>
                <a:spcPts val="0"/>
              </a:spcBef>
              <a:spcAft>
                <a:spcPts val="0"/>
              </a:spcAft>
              <a:buClrTx/>
              <a:buSzTx/>
              <a:buFont typeface="Arial" panose="020B0604020202020204" pitchFamily="34" charset="0"/>
              <a:buChar char="•"/>
            </a:pPr>
            <a:r>
              <a:rPr lang="en-US" sz="1400" dirty="0" smtClean="0">
                <a:solidFill>
                  <a:prstClr val="black"/>
                </a:solidFill>
                <a:latin typeface="Calibri" panose="020F0502020204030204"/>
                <a:ea typeface="+mn-ea"/>
              </a:rPr>
              <a:t>Update path to !</a:t>
            </a:r>
            <a:r>
              <a:rPr lang="en-US" sz="1400" dirty="0" err="1" smtClean="0">
                <a:solidFill>
                  <a:prstClr val="black"/>
                </a:solidFill>
                <a:latin typeface="Calibri" panose="020F0502020204030204"/>
                <a:ea typeface="+mn-ea"/>
              </a:rPr>
              <a:t>themis.local_data_dir</a:t>
            </a:r>
            <a:r>
              <a:rPr lang="en-US" sz="1400" dirty="0" smtClean="0">
                <a:solidFill>
                  <a:prstClr val="black"/>
                </a:solidFill>
                <a:latin typeface="Calibri" panose="020F0502020204030204"/>
                <a:ea typeface="+mn-ea"/>
              </a:rPr>
              <a:t>/</a:t>
            </a:r>
            <a:r>
              <a:rPr lang="en-US" sz="1400" dirty="0" err="1" smtClean="0">
                <a:solidFill>
                  <a:prstClr val="black"/>
                </a:solidFill>
                <a:latin typeface="Calibri" panose="020F0502020204030204"/>
                <a:ea typeface="+mn-ea"/>
              </a:rPr>
              <a:t>thg</a:t>
            </a:r>
            <a:r>
              <a:rPr lang="en-US" sz="1400" dirty="0" smtClean="0">
                <a:solidFill>
                  <a:prstClr val="black"/>
                </a:solidFill>
                <a:latin typeface="Calibri" panose="020F0502020204030204"/>
                <a:ea typeface="+mn-ea"/>
              </a:rPr>
              <a:t>/l1/</a:t>
            </a:r>
            <a:r>
              <a:rPr lang="en-US" sz="1400" dirty="0" err="1" smtClean="0">
                <a:solidFill>
                  <a:prstClr val="black"/>
                </a:solidFill>
                <a:latin typeface="Calibri" panose="020F0502020204030204"/>
                <a:ea typeface="+mn-ea"/>
              </a:rPr>
              <a:t>reg</a:t>
            </a:r>
            <a:r>
              <a:rPr lang="en-US" sz="1400" dirty="0" smtClean="0">
                <a:solidFill>
                  <a:prstClr val="black"/>
                </a:solidFill>
                <a:latin typeface="Calibri" panose="020F0502020204030204"/>
                <a:ea typeface="+mn-ea"/>
              </a:rPr>
              <a:t>/</a:t>
            </a:r>
          </a:p>
          <a:p>
            <a:pPr marL="214313" indent="-214313" defTabSz="685800" fontAlgn="auto" hangingPunct="1">
              <a:lnSpc>
                <a:spcPct val="100000"/>
              </a:lnSpc>
              <a:spcBef>
                <a:spcPts val="0"/>
              </a:spcBef>
              <a:spcAft>
                <a:spcPts val="0"/>
              </a:spcAft>
              <a:buClrTx/>
              <a:buSzTx/>
              <a:buFont typeface="Arial" panose="020B0604020202020204" pitchFamily="34" charset="0"/>
              <a:buChar char="•"/>
            </a:pPr>
            <a:r>
              <a:rPr lang="en-US" sz="1400" dirty="0" smtClean="0">
                <a:solidFill>
                  <a:prstClr val="black"/>
                </a:solidFill>
                <a:latin typeface="Calibri" panose="020F0502020204030204"/>
                <a:ea typeface="+mn-ea"/>
              </a:rPr>
              <a:t>Update file !</a:t>
            </a:r>
            <a:r>
              <a:rPr lang="en-US" sz="1400" dirty="0" err="1" smtClean="0">
                <a:solidFill>
                  <a:prstClr val="black"/>
                </a:solidFill>
                <a:latin typeface="Calibri" panose="020F0502020204030204"/>
                <a:ea typeface="+mn-ea"/>
              </a:rPr>
              <a:t>themis.local_data_dir</a:t>
            </a:r>
            <a:r>
              <a:rPr lang="en-US" sz="1400" dirty="0" smtClean="0">
                <a:solidFill>
                  <a:prstClr val="black"/>
                </a:solidFill>
                <a:latin typeface="Calibri" panose="020F0502020204030204"/>
                <a:ea typeface="+mn-ea"/>
              </a:rPr>
              <a:t>/</a:t>
            </a:r>
            <a:r>
              <a:rPr lang="en-US" sz="1400" dirty="0" err="1" smtClean="0">
                <a:solidFill>
                  <a:prstClr val="black"/>
                </a:solidFill>
                <a:latin typeface="Calibri" panose="020F0502020204030204"/>
                <a:ea typeface="+mn-ea"/>
              </a:rPr>
              <a:t>thg</a:t>
            </a:r>
            <a:r>
              <a:rPr lang="en-US" sz="1400" dirty="0" smtClean="0">
                <a:solidFill>
                  <a:prstClr val="black"/>
                </a:solidFill>
                <a:latin typeface="Calibri" panose="020F0502020204030204"/>
                <a:ea typeface="+mn-ea"/>
              </a:rPr>
              <a:t>/l2/</a:t>
            </a:r>
            <a:r>
              <a:rPr lang="en-US" sz="1400" dirty="0" err="1" smtClean="0">
                <a:solidFill>
                  <a:prstClr val="black"/>
                </a:solidFill>
                <a:latin typeface="Calibri" panose="020F0502020204030204"/>
                <a:ea typeface="+mn-ea"/>
              </a:rPr>
              <a:t>asi</a:t>
            </a:r>
            <a:r>
              <a:rPr lang="en-US" sz="1400" dirty="0" smtClean="0">
                <a:solidFill>
                  <a:prstClr val="black"/>
                </a:solidFill>
                <a:latin typeface="Calibri" panose="020F0502020204030204"/>
                <a:ea typeface="+mn-ea"/>
              </a:rPr>
              <a:t>/</a:t>
            </a:r>
            <a:r>
              <a:rPr lang="en-US" sz="1400" dirty="0" err="1" smtClean="0">
                <a:solidFill>
                  <a:prstClr val="black"/>
                </a:solidFill>
                <a:latin typeface="Calibri" panose="020F0502020204030204"/>
                <a:ea typeface="+mn-ea"/>
              </a:rPr>
              <a:t>cal</a:t>
            </a:r>
            <a:r>
              <a:rPr lang="en-US" sz="1400" dirty="0" smtClean="0">
                <a:solidFill>
                  <a:prstClr val="black"/>
                </a:solidFill>
                <a:latin typeface="Calibri" panose="020F0502020204030204"/>
                <a:ea typeface="+mn-ea"/>
              </a:rPr>
              <a:t>/</a:t>
            </a:r>
            <a:r>
              <a:rPr lang="en-US" sz="1400" dirty="0" err="1" smtClean="0">
                <a:solidFill>
                  <a:prstClr val="black"/>
                </a:solidFill>
                <a:latin typeface="Calibri" panose="020F0502020204030204"/>
                <a:ea typeface="+mn-ea"/>
              </a:rPr>
              <a:t>thm_map_add.sav</a:t>
            </a:r>
            <a:endParaRPr lang="en-US" sz="1400" dirty="0" smtClean="0">
              <a:solidFill>
                <a:prstClr val="black"/>
              </a:solidFill>
              <a:latin typeface="Calibri" panose="020F0502020204030204"/>
              <a:ea typeface="+mn-ea"/>
            </a:endParaRPr>
          </a:p>
          <a:p>
            <a:pPr defTabSz="685800" fontAlgn="auto" hangingPunct="1">
              <a:lnSpc>
                <a:spcPct val="100000"/>
              </a:lnSpc>
              <a:spcBef>
                <a:spcPts val="0"/>
              </a:spcBef>
              <a:spcAft>
                <a:spcPts val="0"/>
              </a:spcAft>
              <a:buClrTx/>
              <a:buSzTx/>
            </a:pPr>
            <a:r>
              <a:rPr lang="en-US" sz="1400" dirty="0" smtClean="0">
                <a:solidFill>
                  <a:prstClr val="black"/>
                </a:solidFill>
                <a:latin typeface="Calibri" panose="020F0502020204030204"/>
                <a:ea typeface="+mn-ea"/>
              </a:rPr>
              <a:t>IDL command:</a:t>
            </a:r>
          </a:p>
          <a:p>
            <a:pPr defTabSz="685800" fontAlgn="auto" hangingPunct="1">
              <a:lnSpc>
                <a:spcPct val="100000"/>
              </a:lnSpc>
              <a:spcBef>
                <a:spcPts val="0"/>
              </a:spcBef>
              <a:spcAft>
                <a:spcPts val="0"/>
              </a:spcAft>
              <a:buClrTx/>
              <a:buSzTx/>
            </a:pPr>
            <a:r>
              <a:rPr lang="en-US" sz="1400" dirty="0">
                <a:solidFill>
                  <a:prstClr val="black"/>
                </a:solidFill>
                <a:latin typeface="Calibri" panose="020F0502020204030204"/>
                <a:ea typeface="+mn-ea"/>
              </a:rPr>
              <a:t>t</a:t>
            </a:r>
            <a:r>
              <a:rPr lang="en-US" sz="1400" dirty="0" smtClean="0">
                <a:solidFill>
                  <a:prstClr val="black"/>
                </a:solidFill>
                <a:latin typeface="Calibri" panose="020F0502020204030204"/>
                <a:ea typeface="+mn-ea"/>
              </a:rPr>
              <a:t>hm_rego_create_mosaic,’2014-12-01/03:50:00’</a:t>
            </a:r>
            <a:endParaRPr lang="en-US" sz="1400" dirty="0">
              <a:solidFill>
                <a:prstClr val="black"/>
              </a:solidFill>
              <a:latin typeface="Calibri" panose="020F0502020204030204"/>
              <a:ea typeface="+mn-ea"/>
            </a:endParaRPr>
          </a:p>
        </p:txBody>
      </p:sp>
    </p:spTree>
    <p:extLst>
      <p:ext uri="{BB962C8B-B14F-4D97-AF65-F5344CB8AC3E}">
        <p14:creationId xmlns:p14="http://schemas.microsoft.com/office/powerpoint/2010/main" val="158838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MMS Data in SPEDAS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15157295"/>
              </p:ext>
            </p:extLst>
          </p:nvPr>
        </p:nvGraphicFramePr>
        <p:xfrm>
          <a:off x="804282" y="1965715"/>
          <a:ext cx="7535437" cy="3644744"/>
        </p:xfrm>
        <a:graphic>
          <a:graphicData uri="http://schemas.openxmlformats.org/drawingml/2006/table">
            <a:tbl>
              <a:tblPr/>
              <a:tblGrid>
                <a:gridCol w="2603496"/>
                <a:gridCol w="4931941"/>
              </a:tblGrid>
              <a:tr h="372904">
                <a:tc>
                  <a:txBody>
                    <a:bodyPr/>
                    <a:lstStyle/>
                    <a:p>
                      <a:pPr algn="ctr" fontAlgn="b"/>
                      <a:r>
                        <a:rPr lang="en-US" sz="2400" b="1" i="0" u="none" strike="noStrike" dirty="0">
                          <a:solidFill>
                            <a:srgbClr val="000000"/>
                          </a:solidFill>
                          <a:effectLst/>
                          <a:latin typeface="Calibri" panose="020F0502020204030204" pitchFamily="34" charset="0"/>
                        </a:rPr>
                        <a:t>Instrument</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Calibri" panose="020F0502020204030204" pitchFamily="34" charset="0"/>
                        </a:rPr>
                        <a:t>Load routine</a:t>
                      </a: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184">
                <a:tc>
                  <a:txBody>
                    <a:bodyPr/>
                    <a:lstStyle/>
                    <a:p>
                      <a:pPr algn="ctr" fontAlgn="b"/>
                      <a:r>
                        <a:rPr lang="en-US" sz="2100" b="0" i="0" u="none" strike="noStrike" dirty="0">
                          <a:solidFill>
                            <a:srgbClr val="000000"/>
                          </a:solidFill>
                          <a:effectLst/>
                          <a:latin typeface="Calibri" panose="020F0502020204030204" pitchFamily="34" charset="0"/>
                        </a:rPr>
                        <a:t>FPI</a:t>
                      </a:r>
                    </a:p>
                  </a:txBody>
                  <a:tcPr marL="7144" marR="7144" marT="714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100" b="0" i="0" u="none" strike="noStrike" dirty="0" err="1">
                          <a:solidFill>
                            <a:srgbClr val="000000"/>
                          </a:solidFill>
                          <a:effectLst/>
                          <a:latin typeface="Calibri" panose="020F0502020204030204" pitchFamily="34" charset="0"/>
                        </a:rPr>
                        <a:t>mms_load_fpi</a:t>
                      </a:r>
                      <a:endParaRPr lang="en-US" sz="2100" b="0" i="0" u="none" strike="noStrike" dirty="0">
                        <a:solidFill>
                          <a:srgbClr val="000000"/>
                        </a:solidFill>
                        <a:effectLst/>
                        <a:latin typeface="Calibri" panose="020F050202020403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7184">
                <a:tc>
                  <a:txBody>
                    <a:bodyPr/>
                    <a:lstStyle/>
                    <a:p>
                      <a:pPr algn="ctr" fontAlgn="b"/>
                      <a:r>
                        <a:rPr lang="en-US" sz="2100" b="0" i="0" u="none" strike="noStrike" dirty="0">
                          <a:solidFill>
                            <a:srgbClr val="000000"/>
                          </a:solidFill>
                          <a:effectLst/>
                          <a:latin typeface="Calibri" panose="020F0502020204030204" pitchFamily="34" charset="0"/>
                        </a:rPr>
                        <a:t>HPCA</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100" b="0" i="0" u="none" strike="noStrike" dirty="0" err="1">
                          <a:solidFill>
                            <a:srgbClr val="000000"/>
                          </a:solidFill>
                          <a:effectLst/>
                          <a:latin typeface="Calibri" panose="020F0502020204030204" pitchFamily="34" charset="0"/>
                        </a:rPr>
                        <a:t>mms_load_hpca</a:t>
                      </a:r>
                      <a:endParaRPr lang="en-US" sz="2100" b="0" i="0" u="none" strike="noStrike" dirty="0">
                        <a:solidFill>
                          <a:srgbClr val="000000"/>
                        </a:solidFill>
                        <a:effectLst/>
                        <a:latin typeface="Calibri" panose="020F050202020403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r>
              <a:tr h="327184">
                <a:tc>
                  <a:txBody>
                    <a:bodyPr/>
                    <a:lstStyle/>
                    <a:p>
                      <a:pPr algn="ctr" fontAlgn="b"/>
                      <a:r>
                        <a:rPr lang="en-US" sz="2100" b="0" i="0" u="none" strike="noStrike" dirty="0">
                          <a:solidFill>
                            <a:srgbClr val="000000"/>
                          </a:solidFill>
                          <a:effectLst/>
                          <a:latin typeface="Calibri" panose="020F0502020204030204" pitchFamily="34" charset="0"/>
                        </a:rPr>
                        <a:t>EIS</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100" b="0" i="0" u="none" strike="noStrike" dirty="0" err="1">
                          <a:solidFill>
                            <a:srgbClr val="000000"/>
                          </a:solidFill>
                          <a:effectLst/>
                          <a:latin typeface="Calibri" panose="020F0502020204030204" pitchFamily="34" charset="0"/>
                        </a:rPr>
                        <a:t>mms_load_eis</a:t>
                      </a:r>
                      <a:endParaRPr lang="en-US" sz="2100" b="0" i="0" u="none" strike="noStrike" dirty="0">
                        <a:solidFill>
                          <a:srgbClr val="000000"/>
                        </a:solidFill>
                        <a:effectLst/>
                        <a:latin typeface="Calibri" panose="020F050202020403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r>
              <a:tr h="327184">
                <a:tc>
                  <a:txBody>
                    <a:bodyPr/>
                    <a:lstStyle/>
                    <a:p>
                      <a:pPr algn="ctr" fontAlgn="b"/>
                      <a:r>
                        <a:rPr lang="en-US" sz="2100" b="0" i="0" u="none" strike="noStrike">
                          <a:solidFill>
                            <a:srgbClr val="000000"/>
                          </a:solidFill>
                          <a:effectLst/>
                          <a:latin typeface="Calibri" panose="020F0502020204030204" pitchFamily="34" charset="0"/>
                        </a:rPr>
                        <a:t>FEEPS</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100" b="0" i="0" u="none" strike="noStrike" dirty="0" err="1">
                          <a:solidFill>
                            <a:srgbClr val="000000"/>
                          </a:solidFill>
                          <a:effectLst/>
                          <a:latin typeface="Calibri" panose="020F0502020204030204" pitchFamily="34" charset="0"/>
                        </a:rPr>
                        <a:t>mms_load_feeps</a:t>
                      </a:r>
                      <a:endParaRPr lang="en-US" sz="2100" b="0" i="0" u="none" strike="noStrike" dirty="0">
                        <a:solidFill>
                          <a:srgbClr val="000000"/>
                        </a:solidFill>
                        <a:effectLst/>
                        <a:latin typeface="Calibri" panose="020F050202020403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r>
              <a:tr h="327184">
                <a:tc>
                  <a:txBody>
                    <a:bodyPr/>
                    <a:lstStyle/>
                    <a:p>
                      <a:pPr algn="ctr" fontAlgn="b"/>
                      <a:r>
                        <a:rPr lang="en-US" sz="2100" b="0" i="0" u="none" strike="noStrike">
                          <a:solidFill>
                            <a:srgbClr val="000000"/>
                          </a:solidFill>
                          <a:effectLst/>
                          <a:latin typeface="Calibri" panose="020F0502020204030204" pitchFamily="34" charset="0"/>
                        </a:rPr>
                        <a:t>AFG/DFG</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100" b="0" i="0" u="none" strike="noStrike" dirty="0" err="1">
                          <a:solidFill>
                            <a:srgbClr val="000000"/>
                          </a:solidFill>
                          <a:effectLst/>
                          <a:latin typeface="Calibri" panose="020F0502020204030204" pitchFamily="34" charset="0"/>
                        </a:rPr>
                        <a:t>mms_load_afg</a:t>
                      </a:r>
                      <a:r>
                        <a:rPr lang="en-US" sz="2100" b="0" i="0" u="none" strike="noStrike" dirty="0">
                          <a:solidFill>
                            <a:srgbClr val="000000"/>
                          </a:solidFill>
                          <a:effectLst/>
                          <a:latin typeface="Calibri" panose="020F0502020204030204" pitchFamily="34" charset="0"/>
                        </a:rPr>
                        <a:t>/</a:t>
                      </a:r>
                      <a:r>
                        <a:rPr lang="en-US" sz="2100" b="0" i="0" u="none" strike="noStrike" dirty="0" err="1">
                          <a:solidFill>
                            <a:srgbClr val="000000"/>
                          </a:solidFill>
                          <a:effectLst/>
                          <a:latin typeface="Calibri" panose="020F0502020204030204" pitchFamily="34" charset="0"/>
                        </a:rPr>
                        <a:t>mms_load_dfg</a:t>
                      </a:r>
                      <a:endParaRPr lang="en-US" sz="2100" b="0" i="0" u="none" strike="noStrike" dirty="0">
                        <a:solidFill>
                          <a:srgbClr val="000000"/>
                        </a:solidFill>
                        <a:effectLst/>
                        <a:latin typeface="Calibri" panose="020F050202020403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r>
              <a:tr h="327184">
                <a:tc>
                  <a:txBody>
                    <a:bodyPr/>
                    <a:lstStyle/>
                    <a:p>
                      <a:pPr algn="ctr" fontAlgn="b"/>
                      <a:r>
                        <a:rPr lang="en-US" sz="2100" b="0" i="0" u="none" strike="noStrike">
                          <a:solidFill>
                            <a:srgbClr val="000000"/>
                          </a:solidFill>
                          <a:effectLst/>
                          <a:latin typeface="Calibri" panose="020F0502020204030204" pitchFamily="34" charset="0"/>
                        </a:rPr>
                        <a:t>SCM</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100" b="0" i="0" u="none" strike="noStrike" dirty="0" err="1">
                          <a:solidFill>
                            <a:srgbClr val="000000"/>
                          </a:solidFill>
                          <a:effectLst/>
                          <a:latin typeface="Calibri" panose="020F0502020204030204" pitchFamily="34" charset="0"/>
                        </a:rPr>
                        <a:t>mms_load_scm</a:t>
                      </a:r>
                      <a:endParaRPr lang="en-US" sz="2100" b="0" i="0" u="none" strike="noStrike" dirty="0">
                        <a:solidFill>
                          <a:srgbClr val="000000"/>
                        </a:solidFill>
                        <a:effectLst/>
                        <a:latin typeface="Calibri" panose="020F050202020403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r>
              <a:tr h="327184">
                <a:tc>
                  <a:txBody>
                    <a:bodyPr/>
                    <a:lstStyle/>
                    <a:p>
                      <a:pPr algn="ctr" fontAlgn="b"/>
                      <a:r>
                        <a:rPr lang="en-US" sz="2100" b="0" i="0" u="none" strike="noStrike">
                          <a:solidFill>
                            <a:srgbClr val="000000"/>
                          </a:solidFill>
                          <a:effectLst/>
                          <a:latin typeface="Calibri" panose="020F0502020204030204" pitchFamily="34" charset="0"/>
                        </a:rPr>
                        <a:t>ASPOC</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100" b="0" i="0" u="none" strike="noStrike" dirty="0" err="1">
                          <a:solidFill>
                            <a:srgbClr val="000000"/>
                          </a:solidFill>
                          <a:effectLst/>
                          <a:latin typeface="Calibri" panose="020F0502020204030204" pitchFamily="34" charset="0"/>
                        </a:rPr>
                        <a:t>mms_load_aspoc</a:t>
                      </a:r>
                      <a:endParaRPr lang="en-US" sz="2100" b="0" i="0" u="none" strike="noStrike" dirty="0">
                        <a:solidFill>
                          <a:srgbClr val="000000"/>
                        </a:solidFill>
                        <a:effectLst/>
                        <a:latin typeface="Calibri" panose="020F050202020403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r>
              <a:tr h="327184">
                <a:tc>
                  <a:txBody>
                    <a:bodyPr/>
                    <a:lstStyle/>
                    <a:p>
                      <a:pPr algn="ctr" fontAlgn="b"/>
                      <a:r>
                        <a:rPr lang="en-US" sz="2100" b="0" i="0" u="none" strike="noStrike">
                          <a:solidFill>
                            <a:srgbClr val="000000"/>
                          </a:solidFill>
                          <a:effectLst/>
                          <a:latin typeface="Calibri" panose="020F0502020204030204" pitchFamily="34" charset="0"/>
                        </a:rPr>
                        <a:t>EDI</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100" b="0" i="0" u="none" strike="noStrike" dirty="0" err="1">
                          <a:solidFill>
                            <a:srgbClr val="000000"/>
                          </a:solidFill>
                          <a:effectLst/>
                          <a:latin typeface="Calibri" panose="020F0502020204030204" pitchFamily="34" charset="0"/>
                        </a:rPr>
                        <a:t>mms_load_edi</a:t>
                      </a:r>
                      <a:endParaRPr lang="en-US" sz="2100" b="0" i="0" u="none" strike="noStrike" dirty="0">
                        <a:solidFill>
                          <a:srgbClr val="000000"/>
                        </a:solidFill>
                        <a:effectLst/>
                        <a:latin typeface="Calibri" panose="020F050202020403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r>
              <a:tr h="327184">
                <a:tc>
                  <a:txBody>
                    <a:bodyPr/>
                    <a:lstStyle/>
                    <a:p>
                      <a:pPr algn="ctr" fontAlgn="b"/>
                      <a:r>
                        <a:rPr lang="en-US" sz="2100" b="0" i="0" u="none" strike="noStrike">
                          <a:solidFill>
                            <a:srgbClr val="000000"/>
                          </a:solidFill>
                          <a:effectLst/>
                          <a:latin typeface="Calibri" panose="020F0502020204030204" pitchFamily="34" charset="0"/>
                        </a:rPr>
                        <a:t>EDP</a:t>
                      </a:r>
                    </a:p>
                  </a:txBody>
                  <a:tcPr marL="7144" marR="7144" marT="714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100" b="0" i="0" u="none" strike="noStrike" dirty="0" err="1">
                          <a:solidFill>
                            <a:srgbClr val="000000"/>
                          </a:solidFill>
                          <a:effectLst/>
                          <a:latin typeface="Calibri" panose="020F0502020204030204" pitchFamily="34" charset="0"/>
                        </a:rPr>
                        <a:t>mms_load_edp</a:t>
                      </a:r>
                      <a:endParaRPr lang="en-US" sz="2100" b="0" i="0" u="none" strike="noStrike" dirty="0">
                        <a:solidFill>
                          <a:srgbClr val="000000"/>
                        </a:solidFill>
                        <a:effectLst/>
                        <a:latin typeface="Calibri" panose="020F050202020403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a:noFill/>
                    </a:lnB>
                  </a:tcPr>
                </a:tc>
              </a:tr>
              <a:tr h="327184">
                <a:tc>
                  <a:txBody>
                    <a:bodyPr/>
                    <a:lstStyle/>
                    <a:p>
                      <a:pPr algn="ctr" fontAlgn="b"/>
                      <a:r>
                        <a:rPr lang="en-US" sz="2100" b="0" i="0" u="none" strike="noStrike">
                          <a:solidFill>
                            <a:srgbClr val="000000"/>
                          </a:solidFill>
                          <a:effectLst/>
                          <a:latin typeface="Calibri" panose="020F0502020204030204" pitchFamily="34" charset="0"/>
                        </a:rPr>
                        <a:t>DSP</a:t>
                      </a:r>
                    </a:p>
                  </a:txBody>
                  <a:tcPr marL="7144" marR="7144" marT="714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dirty="0" err="1">
                          <a:solidFill>
                            <a:srgbClr val="000000"/>
                          </a:solidFill>
                          <a:effectLst/>
                          <a:latin typeface="Calibri" panose="020F0502020204030204" pitchFamily="34" charset="0"/>
                        </a:rPr>
                        <a:t>mms_load_dsp</a:t>
                      </a:r>
                      <a:endParaRPr lang="en-US" sz="2100" b="0" i="0" u="none" strike="noStrike" dirty="0">
                        <a:solidFill>
                          <a:srgbClr val="000000"/>
                        </a:solidFill>
                        <a:effectLst/>
                        <a:latin typeface="Calibri" panose="020F0502020204030204" pitchFamily="34" charset="0"/>
                      </a:endParaRPr>
                    </a:p>
                  </a:txBody>
                  <a:tcPr marL="7144" marR="7144" marT="714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0710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MMS Data in SPEDAS</a:t>
            </a:r>
            <a:endParaRPr lang="en-US" dirty="0"/>
          </a:p>
        </p:txBody>
      </p:sp>
      <p:sp>
        <p:nvSpPr>
          <p:cNvPr id="3" name="Content Placeholder 2"/>
          <p:cNvSpPr>
            <a:spLocks noGrp="1"/>
          </p:cNvSpPr>
          <p:nvPr>
            <p:ph idx="1"/>
          </p:nvPr>
        </p:nvSpPr>
        <p:spPr/>
        <p:txBody>
          <a:bodyPr>
            <a:normAutofit/>
          </a:bodyPr>
          <a:lstStyle/>
          <a:p>
            <a:r>
              <a:rPr lang="en-US" dirty="0" smtClean="0"/>
              <a:t>Keywords:</a:t>
            </a:r>
          </a:p>
          <a:p>
            <a:pPr lvl="1"/>
            <a:r>
              <a:rPr lang="en-US" b="1" dirty="0" err="1" smtClean="0"/>
              <a:t>trange</a:t>
            </a:r>
            <a:r>
              <a:rPr lang="en-US" dirty="0" smtClean="0"/>
              <a:t>: time range of interest</a:t>
            </a:r>
          </a:p>
          <a:p>
            <a:pPr lvl="2"/>
            <a:r>
              <a:rPr lang="en-US" dirty="0" smtClean="0"/>
              <a:t>Ex: </a:t>
            </a:r>
            <a:r>
              <a:rPr lang="en-US" dirty="0" err="1" smtClean="0"/>
              <a:t>trange</a:t>
            </a:r>
            <a:r>
              <a:rPr lang="en-US" dirty="0" smtClean="0"/>
              <a:t>=[‘2015-9-1’, ‘2015-9-2’]</a:t>
            </a:r>
          </a:p>
          <a:p>
            <a:pPr lvl="1"/>
            <a:r>
              <a:rPr lang="en-US" b="1" dirty="0" smtClean="0"/>
              <a:t>probes</a:t>
            </a:r>
            <a:r>
              <a:rPr lang="en-US" dirty="0" smtClean="0"/>
              <a:t>: list of MMS probe #s</a:t>
            </a:r>
          </a:p>
          <a:p>
            <a:pPr lvl="2"/>
            <a:r>
              <a:rPr lang="en-US" dirty="0" smtClean="0"/>
              <a:t>Ex: probes=[1, 2, 3, 4] ; all 4 s/c</a:t>
            </a:r>
          </a:p>
          <a:p>
            <a:pPr lvl="1"/>
            <a:r>
              <a:rPr lang="en-US" b="1" dirty="0" smtClean="0"/>
              <a:t>level</a:t>
            </a:r>
            <a:r>
              <a:rPr lang="en-US" dirty="0" smtClean="0"/>
              <a:t>: Level of the data to load (‘</a:t>
            </a:r>
            <a:r>
              <a:rPr lang="en-US" dirty="0" err="1" smtClean="0"/>
              <a:t>ql</a:t>
            </a:r>
            <a:r>
              <a:rPr lang="en-US" dirty="0" smtClean="0"/>
              <a:t>’, ‘l2’, ..)</a:t>
            </a:r>
          </a:p>
          <a:p>
            <a:pPr lvl="2"/>
            <a:r>
              <a:rPr lang="en-US" dirty="0" smtClean="0"/>
              <a:t>Ex: level=‘</a:t>
            </a:r>
            <a:r>
              <a:rPr lang="en-US" dirty="0" err="1" smtClean="0"/>
              <a:t>ql</a:t>
            </a:r>
            <a:r>
              <a:rPr lang="en-US" dirty="0" smtClean="0"/>
              <a:t>’ ; load </a:t>
            </a:r>
            <a:r>
              <a:rPr lang="en-US" dirty="0" err="1" smtClean="0"/>
              <a:t>quicklook</a:t>
            </a:r>
            <a:r>
              <a:rPr lang="en-US" dirty="0" smtClean="0"/>
              <a:t> data</a:t>
            </a:r>
          </a:p>
          <a:p>
            <a:pPr lvl="1"/>
            <a:r>
              <a:rPr lang="en-US" b="1" dirty="0" err="1" smtClean="0"/>
              <a:t>data_rate</a:t>
            </a:r>
            <a:r>
              <a:rPr lang="en-US" dirty="0" smtClean="0"/>
              <a:t>: rate of the data (‘fast’, ‘</a:t>
            </a:r>
            <a:r>
              <a:rPr lang="en-US" dirty="0" err="1" smtClean="0"/>
              <a:t>srvy</a:t>
            </a:r>
            <a:r>
              <a:rPr lang="en-US" dirty="0" smtClean="0"/>
              <a:t>’, ‘</a:t>
            </a:r>
            <a:r>
              <a:rPr lang="en-US" dirty="0" err="1" smtClean="0"/>
              <a:t>brst</a:t>
            </a:r>
            <a:r>
              <a:rPr lang="en-US" dirty="0" smtClean="0"/>
              <a:t>’, ‘slow’)</a:t>
            </a:r>
          </a:p>
          <a:p>
            <a:pPr lvl="2"/>
            <a:r>
              <a:rPr lang="en-US" dirty="0" smtClean="0"/>
              <a:t>Ex: </a:t>
            </a:r>
            <a:r>
              <a:rPr lang="en-US" dirty="0" err="1" smtClean="0"/>
              <a:t>data_rate</a:t>
            </a:r>
            <a:r>
              <a:rPr lang="en-US" dirty="0" smtClean="0"/>
              <a:t> = ‘</a:t>
            </a:r>
            <a:r>
              <a:rPr lang="en-US" dirty="0" err="1" smtClean="0"/>
              <a:t>brst</a:t>
            </a:r>
            <a:r>
              <a:rPr lang="en-US" dirty="0" smtClean="0"/>
              <a:t>’</a:t>
            </a:r>
          </a:p>
          <a:p>
            <a:pPr lvl="1"/>
            <a:r>
              <a:rPr lang="en-US" b="1" dirty="0" smtClean="0"/>
              <a:t>datatype</a:t>
            </a:r>
            <a:r>
              <a:rPr lang="en-US" dirty="0" smtClean="0"/>
              <a:t>: specify a type of data to load (instrument dependent)</a:t>
            </a:r>
          </a:p>
          <a:p>
            <a:pPr lvl="2"/>
            <a:r>
              <a:rPr lang="en-US" dirty="0" smtClean="0"/>
              <a:t>FPI ex: datatype=‘des’ </a:t>
            </a:r>
          </a:p>
        </p:txBody>
      </p:sp>
    </p:spTree>
    <p:extLst>
      <p:ext uri="{BB962C8B-B14F-4D97-AF65-F5344CB8AC3E}">
        <p14:creationId xmlns:p14="http://schemas.microsoft.com/office/powerpoint/2010/main" val="3862561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MMS Data in SPEDAS</a:t>
            </a:r>
            <a:endParaRPr lang="en-US" dirty="0"/>
          </a:p>
        </p:txBody>
      </p:sp>
      <p:sp>
        <p:nvSpPr>
          <p:cNvPr id="3" name="Content Placeholder 2"/>
          <p:cNvSpPr>
            <a:spLocks noGrp="1"/>
          </p:cNvSpPr>
          <p:nvPr>
            <p:ph idx="1"/>
          </p:nvPr>
        </p:nvSpPr>
        <p:spPr/>
        <p:txBody>
          <a:bodyPr/>
          <a:lstStyle/>
          <a:p>
            <a:r>
              <a:rPr lang="en-US" dirty="0" smtClean="0"/>
              <a:t>To load MMS1, L2 DFG data for 9/1/2015:</a:t>
            </a:r>
          </a:p>
          <a:p>
            <a:pPr lvl="1"/>
            <a:r>
              <a:rPr lang="en-US" dirty="0" err="1" smtClean="0"/>
              <a:t>mms_load_dfg</a:t>
            </a:r>
            <a:r>
              <a:rPr lang="en-US" dirty="0" smtClean="0"/>
              <a:t>, </a:t>
            </a:r>
            <a:r>
              <a:rPr lang="en-US" dirty="0" err="1" smtClean="0"/>
              <a:t>trange</a:t>
            </a:r>
            <a:r>
              <a:rPr lang="en-US" dirty="0" smtClean="0"/>
              <a:t>=[‘2015-9-1’, ‘2015-9-2’], probe=1, level=‘l2’</a:t>
            </a:r>
          </a:p>
          <a:p>
            <a:pPr lvl="1"/>
            <a:endParaRPr lang="en-US" dirty="0" smtClean="0"/>
          </a:p>
          <a:p>
            <a:r>
              <a:rPr lang="en-US" dirty="0" smtClean="0"/>
              <a:t>Examples for loading/plotting MMS data can be found at:</a:t>
            </a:r>
          </a:p>
          <a:p>
            <a:pPr marL="342900" lvl="1" indent="0">
              <a:buNone/>
            </a:pPr>
            <a:r>
              <a:rPr lang="en-US" sz="3600" dirty="0"/>
              <a:t>		</a:t>
            </a:r>
          </a:p>
          <a:p>
            <a:pPr marL="342900" lvl="1" indent="0">
              <a:buNone/>
            </a:pPr>
            <a:r>
              <a:rPr lang="en-US" sz="3600" dirty="0"/>
              <a:t>	</a:t>
            </a:r>
            <a:r>
              <a:rPr lang="en-US" sz="3600" dirty="0"/>
              <a:t>	projects/mms/examples</a:t>
            </a:r>
          </a:p>
          <a:p>
            <a:pPr lvl="1"/>
            <a:endParaRPr lang="en-US" dirty="0"/>
          </a:p>
        </p:txBody>
      </p:sp>
    </p:spTree>
    <p:extLst>
      <p:ext uri="{BB962C8B-B14F-4D97-AF65-F5344CB8AC3E}">
        <p14:creationId xmlns:p14="http://schemas.microsoft.com/office/powerpoint/2010/main" val="3381361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2632481" y="338690"/>
            <a:ext cx="3004458" cy="465137"/>
          </a:xfrm>
          <a:prstGeom prst="rect">
            <a:avLst/>
          </a:prstGeom>
          <a:noFill/>
          <a:ln w="9525">
            <a:noFill/>
            <a:round/>
            <a:headEnd/>
            <a:tailEnd/>
          </a:ln>
          <a:effectLst/>
        </p:spPr>
        <p:txBody>
          <a:bodyPr lIns="90000" tIns="46800" rIns="90000" bIns="46800"/>
          <a:lstStyle/>
          <a:p>
            <a:pPr algn="r"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0000"/>
                </a:solidFill>
              </a:rPr>
              <a:t>What is SPEDAS?</a:t>
            </a:r>
            <a:endParaRPr lang="en-GB" sz="2400" dirty="0">
              <a:solidFill>
                <a:srgbClr val="000000"/>
              </a:solidFill>
            </a:endParaRPr>
          </a:p>
        </p:txBody>
      </p:sp>
      <p:sp>
        <p:nvSpPr>
          <p:cNvPr id="16386" name="Rectangle 2"/>
          <p:cNvSpPr>
            <a:spLocks noChangeArrowheads="1"/>
          </p:cNvSpPr>
          <p:nvPr/>
        </p:nvSpPr>
        <p:spPr bwMode="auto">
          <a:xfrm>
            <a:off x="695056" y="988394"/>
            <a:ext cx="8093413" cy="4881563"/>
          </a:xfrm>
          <a:prstGeom prst="rect">
            <a:avLst/>
          </a:prstGeom>
          <a:noFill/>
          <a:ln w="9525">
            <a:noFill/>
            <a:round/>
            <a:headEnd/>
            <a:tailEnd/>
          </a:ln>
          <a:effectLst/>
        </p:spPr>
        <p:txBody>
          <a:bodyPr lIns="101880" tIns="51120" rIns="101880" bIns="51120"/>
          <a:lstStyle/>
          <a:p>
            <a:pPr marL="485775" indent="-484188" hangingPunct="1">
              <a:lnSpc>
                <a:spcPct val="80000"/>
              </a:lnSpc>
              <a:spcBef>
                <a:spcPts val="500"/>
              </a:spcBef>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r>
              <a:rPr lang="en-US" sz="2400" b="1" dirty="0" smtClean="0">
                <a:solidFill>
                  <a:srgbClr val="000000"/>
                </a:solidFill>
              </a:rPr>
              <a:t>Space Physics Environment Data Analysis Software </a:t>
            </a:r>
          </a:p>
          <a:p>
            <a:pPr marL="485775" indent="-484188" hangingPunct="1">
              <a:lnSpc>
                <a:spcPct val="80000"/>
              </a:lnSpc>
              <a:spcBef>
                <a:spcPts val="500"/>
              </a:spcBef>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r>
              <a:rPr lang="en-US" sz="2400" b="1" dirty="0" smtClean="0">
                <a:solidFill>
                  <a:srgbClr val="000000"/>
                </a:solidFill>
              </a:rPr>
              <a:t>(SPEDAS)</a:t>
            </a:r>
            <a:endParaRPr lang="en-US" sz="2400" b="1" dirty="0">
              <a:solidFill>
                <a:srgbClr val="000000"/>
              </a:solidFill>
            </a:endParaRPr>
          </a:p>
          <a:p>
            <a:pPr marL="914400" lvl="1" indent="-420688" hangingPunct="1">
              <a:lnSpc>
                <a:spcPct val="80000"/>
              </a:lnSpc>
              <a:spcBef>
                <a:spcPts val="500"/>
              </a:spcBef>
              <a:buFont typeface="StarSymbol" charset="0"/>
              <a:buChar char="-"/>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r>
              <a:rPr lang="en-US" sz="2000" dirty="0" smtClean="0">
                <a:solidFill>
                  <a:srgbClr val="000000"/>
                </a:solidFill>
              </a:rPr>
              <a:t>Grass-roots data analysis software for Space Physics Community</a:t>
            </a:r>
          </a:p>
          <a:p>
            <a:pPr marL="914400" lvl="1" indent="-420688" hangingPunct="1">
              <a:lnSpc>
                <a:spcPct val="80000"/>
              </a:lnSpc>
              <a:spcBef>
                <a:spcPts val="500"/>
              </a:spcBef>
              <a:buFont typeface="StarSymbol" charset="0"/>
              <a:buChar char="-"/>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r>
              <a:rPr lang="en-US" sz="2000" dirty="0" smtClean="0">
                <a:solidFill>
                  <a:srgbClr val="000000"/>
                </a:solidFill>
              </a:rPr>
              <a:t>SPEDAS is an outgrowth of THEMIS / ARTEMIS</a:t>
            </a:r>
            <a:r>
              <a:rPr lang="en-US" sz="2000" dirty="0">
                <a:solidFill>
                  <a:srgbClr val="000000"/>
                </a:solidFill>
              </a:rPr>
              <a:t> </a:t>
            </a:r>
            <a:r>
              <a:rPr lang="en-US" sz="2000" dirty="0" smtClean="0">
                <a:solidFill>
                  <a:srgbClr val="000000"/>
                </a:solidFill>
              </a:rPr>
              <a:t>that supports multiple missions</a:t>
            </a:r>
          </a:p>
          <a:p>
            <a:pPr marL="914400" lvl="1" indent="-420688" hangingPunct="1">
              <a:lnSpc>
                <a:spcPct val="80000"/>
              </a:lnSpc>
              <a:spcBef>
                <a:spcPts val="500"/>
              </a:spcBef>
              <a:buFont typeface="StarSymbol" charset="0"/>
              <a:buChar char="-"/>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r>
              <a:rPr lang="en-US" sz="2000" dirty="0" smtClean="0">
                <a:solidFill>
                  <a:srgbClr val="000000"/>
                </a:solidFill>
              </a:rPr>
              <a:t>Standardizes retrieval of data from distributed repositories</a:t>
            </a:r>
          </a:p>
          <a:p>
            <a:pPr marL="914400" lvl="1" indent="-420688" hangingPunct="1">
              <a:lnSpc>
                <a:spcPct val="80000"/>
              </a:lnSpc>
              <a:spcBef>
                <a:spcPts val="500"/>
              </a:spcBef>
              <a:buFont typeface="StarSymbol" charset="0"/>
              <a:buChar char="-"/>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r>
              <a:rPr lang="en-US" sz="2000" dirty="0" smtClean="0">
                <a:solidFill>
                  <a:srgbClr val="000000"/>
                </a:solidFill>
              </a:rPr>
              <a:t>Science processing and graphics contain powerful set of legacy routines.</a:t>
            </a:r>
          </a:p>
          <a:p>
            <a:pPr marL="914400" lvl="1" indent="-420688" hangingPunct="1">
              <a:lnSpc>
                <a:spcPct val="80000"/>
              </a:lnSpc>
              <a:spcBef>
                <a:spcPts val="500"/>
              </a:spcBef>
              <a:buFont typeface="StarSymbol" charset="0"/>
              <a:buChar char="-"/>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r>
              <a:rPr lang="en-US" sz="2000" dirty="0" smtClean="0">
                <a:solidFill>
                  <a:srgbClr val="000000"/>
                </a:solidFill>
              </a:rPr>
              <a:t>The THEMIS mission is served through the TDAS plugin</a:t>
            </a:r>
          </a:p>
          <a:p>
            <a:pPr marL="914400" lvl="1" indent="-420688" hangingPunct="1">
              <a:lnSpc>
                <a:spcPct val="80000"/>
              </a:lnSpc>
              <a:spcBef>
                <a:spcPts val="500"/>
              </a:spcBef>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endParaRPr lang="en-US" dirty="0" smtClean="0">
              <a:solidFill>
                <a:srgbClr val="000000"/>
              </a:solidFill>
            </a:endParaRPr>
          </a:p>
          <a:p>
            <a:r>
              <a:rPr lang="en-US" sz="2400" dirty="0" smtClean="0">
                <a:solidFill>
                  <a:schemeClr val="tx1"/>
                </a:solidFill>
              </a:rPr>
              <a:t>The SPEDAS framework: </a:t>
            </a:r>
          </a:p>
          <a:p>
            <a:pPr lvl="1">
              <a:buFontTx/>
              <a:buChar char="-"/>
            </a:pPr>
            <a:r>
              <a:rPr lang="en-US" sz="2000" dirty="0" smtClean="0">
                <a:solidFill>
                  <a:schemeClr val="tx1"/>
                </a:solidFill>
              </a:rPr>
              <a:t>Contains a GUI for ease of use (available through IDL VM freeware)</a:t>
            </a:r>
          </a:p>
          <a:p>
            <a:pPr lvl="1">
              <a:buFontTx/>
              <a:buChar char="-"/>
            </a:pPr>
            <a:r>
              <a:rPr lang="en-US" sz="2000" dirty="0" smtClean="0">
                <a:solidFill>
                  <a:schemeClr val="tx1"/>
                </a:solidFill>
              </a:rPr>
              <a:t>Command line provides full access to IDL (paid license only)  </a:t>
            </a:r>
          </a:p>
          <a:p>
            <a:pPr lvl="1"/>
            <a:r>
              <a:rPr lang="en-US" sz="2000" dirty="0" smtClean="0">
                <a:solidFill>
                  <a:schemeClr val="tx1"/>
                </a:solidFill>
              </a:rPr>
              <a:t>-	Works with Windows, Linux and Mac OS X. </a:t>
            </a:r>
          </a:p>
          <a:p>
            <a:pPr lvl="1"/>
            <a:r>
              <a:rPr lang="en-US" sz="2000" dirty="0" smtClean="0">
                <a:solidFill>
                  <a:schemeClr val="tx1"/>
                </a:solidFill>
              </a:rPr>
              <a:t>-	Is based on IDL, benefiting from platform independence and 	software maintenance services. </a:t>
            </a:r>
          </a:p>
          <a:p>
            <a:pPr lvl="1"/>
            <a:r>
              <a:rPr lang="en-US" sz="2000" dirty="0" smtClean="0">
                <a:solidFill>
                  <a:schemeClr val="tx1"/>
                </a:solidFill>
              </a:rPr>
              <a:t> </a:t>
            </a:r>
          </a:p>
          <a:p>
            <a:pPr marL="914400" lvl="1" indent="-420688" hangingPunct="1">
              <a:lnSpc>
                <a:spcPct val="80000"/>
              </a:lnSpc>
              <a:spcBef>
                <a:spcPts val="500"/>
              </a:spcBef>
              <a:buFont typeface="StarSymbol" charset="0"/>
              <a:buChar char="-"/>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endParaRPr lang="en-US" dirty="0">
              <a:solidFill>
                <a:srgbClr val="000000"/>
              </a:solidFill>
            </a:endParaRPr>
          </a:p>
          <a:p>
            <a:pPr marL="485775" indent="-484188" hangingPunct="1">
              <a:lnSpc>
                <a:spcPct val="80000"/>
              </a:lnSpc>
              <a:spcBef>
                <a:spcPts val="500"/>
              </a:spcBef>
              <a:buClrTx/>
              <a:buFontTx/>
              <a:buNone/>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endParaRPr lang="en-US" dirty="0">
              <a:solidFill>
                <a:srgbClr val="000000"/>
              </a:solidFill>
            </a:endParaRPr>
          </a:p>
          <a:p>
            <a:pPr marL="485775" indent="-484188" hangingPunct="1">
              <a:lnSpc>
                <a:spcPct val="80000"/>
              </a:lnSpc>
              <a:spcBef>
                <a:spcPts val="500"/>
              </a:spcBef>
              <a:buClrTx/>
              <a:buFontTx/>
              <a:buNone/>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endParaRPr lang="en-US" dirty="0">
              <a:solidFill>
                <a:srgbClr val="000000"/>
              </a:solidFill>
            </a:endParaRPr>
          </a:p>
          <a:p>
            <a:pPr marL="485775" indent="-484188" hangingPunct="1">
              <a:lnSpc>
                <a:spcPct val="80000"/>
              </a:lnSpc>
              <a:spcBef>
                <a:spcPts val="500"/>
              </a:spcBef>
              <a:buClrTx/>
              <a:buFontTx/>
              <a:buNone/>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endParaRPr lang="en-US" dirty="0">
              <a:solidFill>
                <a:srgbClr val="000000"/>
              </a:solidFill>
            </a:endParaRPr>
          </a:p>
          <a:p>
            <a:pPr marL="485775" indent="-484188" hangingPunct="1">
              <a:lnSpc>
                <a:spcPct val="80000"/>
              </a:lnSpc>
              <a:spcBef>
                <a:spcPts val="500"/>
              </a:spcBef>
              <a:buClrTx/>
              <a:buFontTx/>
              <a:buNone/>
              <a:tabLst>
                <a:tab pos="485775" algn="l"/>
                <a:tab pos="942975" algn="l"/>
                <a:tab pos="1400175" algn="l"/>
                <a:tab pos="1857375" algn="l"/>
                <a:tab pos="2314575" algn="l"/>
                <a:tab pos="2771775" algn="l"/>
                <a:tab pos="3228975" algn="l"/>
                <a:tab pos="3686175" algn="l"/>
                <a:tab pos="4143375" algn="l"/>
                <a:tab pos="4600575" algn="l"/>
                <a:tab pos="5057775" algn="l"/>
                <a:tab pos="5514975" algn="l"/>
                <a:tab pos="5972175" algn="l"/>
                <a:tab pos="6429375" algn="l"/>
                <a:tab pos="6886575" algn="l"/>
                <a:tab pos="7343775" algn="l"/>
                <a:tab pos="7800975" algn="l"/>
                <a:tab pos="8258175" algn="l"/>
                <a:tab pos="8715375" algn="l"/>
                <a:tab pos="9172575" algn="l"/>
                <a:tab pos="9629775" algn="l"/>
              </a:tabLst>
            </a:pPr>
            <a:endParaRPr lang="en-US" dirty="0">
              <a:solidFill>
                <a:srgbClr val="000000"/>
              </a:solidFill>
            </a:endParaRPr>
          </a:p>
        </p:txBody>
      </p:sp>
    </p:spTree>
  </p:cSld>
  <p:clrMapOvr>
    <a:masterClrMapping/>
  </p:clrMapOvr>
  <p:transition spd="med" advTm="1001"/>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381965" y="1053296"/>
            <a:ext cx="8553691" cy="4004841"/>
          </a:xfrm>
          <a:ln/>
        </p:spPr>
        <p:txBody>
          <a:bodyPr/>
          <a:lstStyle/>
          <a:p>
            <a:pPr marL="0" indent="0">
              <a:lnSpc>
                <a:spcPct val="100000"/>
              </a:lnSpc>
              <a:spcBef>
                <a:spcPts val="0"/>
              </a:spcBef>
              <a:spcAft>
                <a:spcPts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b="1" dirty="0" smtClean="0"/>
          </a:p>
          <a:p>
            <a:pPr marL="0" indent="0">
              <a:lnSpc>
                <a:spcPct val="100000"/>
              </a:lnSpc>
              <a:spcBef>
                <a:spcPts val="0"/>
              </a:spcBef>
              <a:spcAft>
                <a:spcPts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b="1" dirty="0" smtClean="0"/>
          </a:p>
          <a:p>
            <a:pPr marL="0" indent="0">
              <a:lnSpc>
                <a:spcPct val="100000"/>
              </a:lnSpc>
              <a:spcBef>
                <a:spcPts val="0"/>
              </a:spcBef>
              <a:spcAft>
                <a:spcPts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b="1" dirty="0" smtClean="0"/>
              <a:t>SPEDAS:  </a:t>
            </a:r>
            <a:r>
              <a:rPr lang="en-US" dirty="0" smtClean="0"/>
              <a:t>Version 1.00 released in August </a:t>
            </a:r>
            <a:r>
              <a:rPr lang="en-US" dirty="0" smtClean="0"/>
              <a:t>2014</a:t>
            </a:r>
            <a:endParaRPr lang="en-US" sz="2000" dirty="0" smtClean="0"/>
          </a:p>
          <a:p>
            <a:pPr marL="400050" lvl="1" indent="0">
              <a:lnSpc>
                <a:spcPct val="100000"/>
              </a:lnSpc>
              <a:spcBef>
                <a:spcPts val="0"/>
              </a:spcBef>
              <a:spcAft>
                <a:spcPts val="0"/>
              </a:spcAft>
              <a:buClrTx/>
              <a:buFontTx/>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      Support for loading </a:t>
            </a:r>
            <a:r>
              <a:rPr lang="en-US" sz="2000" dirty="0" err="1" smtClean="0"/>
              <a:t>netCDF</a:t>
            </a:r>
            <a:r>
              <a:rPr lang="en-US" sz="2000" dirty="0" smtClean="0"/>
              <a:t> files into </a:t>
            </a:r>
            <a:r>
              <a:rPr lang="en-US" sz="2000" dirty="0" err="1" smtClean="0"/>
              <a:t>tplot</a:t>
            </a:r>
            <a:r>
              <a:rPr lang="en-US" sz="2000" dirty="0" smtClean="0"/>
              <a:t>!</a:t>
            </a:r>
          </a:p>
          <a:p>
            <a:pPr marL="0" indent="0">
              <a:lnSpc>
                <a:spcPct val="100000"/>
              </a:lnSpc>
              <a:spcBef>
                <a:spcPts val="0"/>
              </a:spcBef>
              <a:spcAft>
                <a:spcPts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b="1" dirty="0" smtClean="0"/>
          </a:p>
          <a:p>
            <a:pPr marL="0" indent="0">
              <a:lnSpc>
                <a:spcPct val="100000"/>
              </a:lnSpc>
              <a:spcBef>
                <a:spcPts val="0"/>
              </a:spcBef>
              <a:spcAft>
                <a:spcPts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b="1" dirty="0" smtClean="0"/>
              <a:t>SPEDAS GUI: </a:t>
            </a:r>
          </a:p>
          <a:p>
            <a:pPr marL="400050" lvl="1" indent="0">
              <a:lnSpc>
                <a:spcPct val="100000"/>
              </a:lnSpc>
              <a:spcBef>
                <a:spcPts val="0"/>
              </a:spcBef>
              <a:spcAft>
                <a:spcPts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      Support for loading/analyzing/plotting </a:t>
            </a:r>
            <a:r>
              <a:rPr lang="en-US" sz="2000" dirty="0" err="1" smtClean="0"/>
              <a:t>CDAWeb</a:t>
            </a:r>
            <a:r>
              <a:rPr lang="en-US" sz="2000" dirty="0" smtClean="0"/>
              <a:t> data </a:t>
            </a:r>
          </a:p>
          <a:p>
            <a:pPr marL="400050" lvl="1" indent="0">
              <a:lnSpc>
                <a:spcPct val="100000"/>
              </a:lnSpc>
              <a:spcBef>
                <a:spcPts val="0"/>
              </a:spcBef>
              <a:spcAft>
                <a:spcPts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	API </a:t>
            </a:r>
            <a:r>
              <a:rPr lang="en-US" sz="2000" dirty="0" err="1" smtClean="0"/>
              <a:t>plugins</a:t>
            </a:r>
            <a:r>
              <a:rPr lang="en-US" sz="2000" dirty="0" smtClean="0"/>
              <a:t> for GOES, ACE, WIND, POES, FAST, BARREL, </a:t>
            </a:r>
          </a:p>
          <a:p>
            <a:pPr marL="400050" lvl="1" indent="0">
              <a:lnSpc>
                <a:spcPct val="100000"/>
              </a:lnSpc>
              <a:spcBef>
                <a:spcPts val="0"/>
              </a:spcBef>
              <a:spcAft>
                <a:spcPts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       ERG   &amp; IUGONET, OMNI, and Geomagnetic/Solar Indices</a:t>
            </a:r>
          </a:p>
          <a:p>
            <a:pPr marL="400050" lvl="1" indent="0">
              <a:lnSpc>
                <a:spcPct val="100000"/>
              </a:lnSpc>
              <a:spcBef>
                <a:spcPts val="0"/>
              </a:spcBef>
              <a:spcAft>
                <a:spcPts val="0"/>
              </a:spcAft>
              <a:buClrTx/>
              <a:buFontTx/>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     </a:t>
            </a:r>
            <a:r>
              <a:rPr lang="en-US" sz="2000" dirty="0" err="1" smtClean="0"/>
              <a:t>Tsyganenko</a:t>
            </a:r>
            <a:r>
              <a:rPr lang="en-US" sz="2000" dirty="0" smtClean="0"/>
              <a:t> field model support (IDL </a:t>
            </a:r>
            <a:r>
              <a:rPr lang="en-US" sz="2000" dirty="0" err="1" smtClean="0"/>
              <a:t>Geopack</a:t>
            </a:r>
            <a:r>
              <a:rPr lang="en-US" sz="2000" dirty="0" smtClean="0"/>
              <a:t>) for magnetic         </a:t>
            </a:r>
          </a:p>
          <a:p>
            <a:pPr marL="400050" lvl="1" indent="0">
              <a:lnSpc>
                <a:spcPct val="100000"/>
              </a:lnSpc>
              <a:spcBef>
                <a:spcPts val="0"/>
              </a:spcBef>
              <a:spcAft>
                <a:spcPts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       field modeling</a:t>
            </a:r>
          </a:p>
          <a:p>
            <a:pPr marL="400050" lvl="1" indent="0">
              <a:lnSpc>
                <a:spcPct val="100000"/>
              </a:lnSpc>
              <a:spcBef>
                <a:spcPts val="0"/>
              </a:spcBef>
              <a:spcAft>
                <a:spcPts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dirty="0" smtClean="0"/>
              <a:t>-     All GOES magnetic field and particle data available</a:t>
            </a:r>
            <a:endParaRPr lang="en-US" dirty="0" smtClean="0"/>
          </a:p>
        </p:txBody>
      </p:sp>
      <p:sp>
        <p:nvSpPr>
          <p:cNvPr id="5" name="Rectangle 3"/>
          <p:cNvSpPr>
            <a:spLocks noChangeArrowheads="1"/>
          </p:cNvSpPr>
          <p:nvPr/>
        </p:nvSpPr>
        <p:spPr bwMode="auto">
          <a:xfrm>
            <a:off x="3561350" y="276808"/>
            <a:ext cx="2041782" cy="465138"/>
          </a:xfrm>
          <a:prstGeom prst="rect">
            <a:avLst/>
          </a:prstGeom>
          <a:noFill/>
          <a:ln w="9525">
            <a:noFill/>
            <a:round/>
            <a:headEnd/>
            <a:tailEnd/>
          </a:ln>
          <a:effectLst/>
        </p:spPr>
        <p:txBody>
          <a:bodyPr lIns="90000" tIns="46800" rIns="90000" bIns="46800"/>
          <a:lstStyle/>
          <a:p>
            <a:pPr algn="r"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solidFill>
                  <a:srgbClr val="000000"/>
                </a:solidFill>
              </a:rPr>
              <a:t>What’s new!</a:t>
            </a:r>
            <a:endParaRPr lang="en-US" sz="2400" dirty="0">
              <a:solidFill>
                <a:srgbClr val="000000"/>
              </a:solidFill>
            </a:endParaRPr>
          </a:p>
        </p:txBody>
      </p:sp>
    </p:spTree>
  </p:cSld>
  <p:clrMapOvr>
    <a:masterClrMapping/>
  </p:clrMapOvr>
  <p:transition spd="med" advTm="223"/>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609600" y="1066800"/>
            <a:ext cx="7772400" cy="4881563"/>
          </a:xfrm>
          <a:prstGeom prst="rect">
            <a:avLst/>
          </a:prstGeom>
          <a:noFill/>
          <a:ln w="9525">
            <a:noFill/>
            <a:miter lim="800000"/>
            <a:headEnd/>
            <a:tailEnd/>
          </a:ln>
        </p:spPr>
        <p:txBody>
          <a:bodyPr lIns="101880" tIns="51120" rIns="101880" bIns="51120"/>
          <a:lstStyle/>
          <a:p>
            <a:pPr marL="487363" indent="-487363" defTabSz="457200" eaLnBrk="1" hangingPunct="1">
              <a:lnSpc>
                <a:spcPct val="80000"/>
              </a:lnSpc>
              <a:spcBef>
                <a:spcPts val="500"/>
              </a:spcBef>
              <a:buClr>
                <a:srgbClr val="000000"/>
              </a:buClr>
              <a:buSzPct val="100000"/>
              <a:buFont typeface="Arial" charset="0"/>
              <a:buChar char="•"/>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r>
              <a:rPr lang="en-GB" sz="2000" dirty="0">
                <a:solidFill>
                  <a:srgbClr val="000000"/>
                </a:solidFill>
                <a:latin typeface="Arial" charset="0"/>
                <a:ea typeface="+mn-ea"/>
              </a:rPr>
              <a:t>What is the current status of SPEDAS development?</a:t>
            </a:r>
          </a:p>
          <a:p>
            <a:pPr marL="944563" lvl="1" indent="-487363" defTabSz="457200" eaLnBrk="1" hangingPunct="1">
              <a:lnSpc>
                <a:spcPct val="80000"/>
              </a:lnSpc>
              <a:spcBef>
                <a:spcPts val="500"/>
              </a:spcBef>
              <a:buClr>
                <a:srgbClr val="000000"/>
              </a:buClr>
              <a:buSzPct val="100000"/>
              <a:buFont typeface="Arial" charset="0"/>
              <a:buChar char="•"/>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r>
              <a:rPr lang="en-GB" sz="2000" dirty="0" smtClean="0">
                <a:solidFill>
                  <a:srgbClr val="000000"/>
                </a:solidFill>
                <a:latin typeface="Arial" charset="0"/>
                <a:ea typeface="+mn-ea"/>
              </a:rPr>
              <a:t>SPEDAS 1.00 was released in August 2014, including plugins supporting THEMIS, GOES, and IUGONET, as well as a general purpose interface for loading many other missions via </a:t>
            </a:r>
            <a:r>
              <a:rPr lang="en-GB" sz="2000" dirty="0" err="1" smtClean="0">
                <a:solidFill>
                  <a:srgbClr val="000000"/>
                </a:solidFill>
                <a:latin typeface="Arial" charset="0"/>
                <a:ea typeface="+mn-ea"/>
              </a:rPr>
              <a:t>CDAWeb</a:t>
            </a:r>
            <a:r>
              <a:rPr lang="en-GB" sz="2000" dirty="0" smtClean="0">
                <a:solidFill>
                  <a:srgbClr val="000000"/>
                </a:solidFill>
                <a:latin typeface="Arial" charset="0"/>
                <a:ea typeface="+mn-ea"/>
              </a:rPr>
              <a:t>.</a:t>
            </a:r>
          </a:p>
          <a:p>
            <a:pPr marL="944563" lvl="1" indent="-487363" defTabSz="457200" eaLnBrk="1" hangingPunct="1">
              <a:lnSpc>
                <a:spcPct val="80000"/>
              </a:lnSpc>
              <a:spcBef>
                <a:spcPts val="500"/>
              </a:spcBef>
              <a:buClr>
                <a:srgbClr val="000000"/>
              </a:buClr>
              <a:buSzPct val="100000"/>
              <a:buFont typeface="Arial" charset="0"/>
              <a:buChar char="•"/>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r>
              <a:rPr lang="en-GB" sz="2000" dirty="0" smtClean="0">
                <a:solidFill>
                  <a:srgbClr val="000000"/>
                </a:solidFill>
                <a:ea typeface="+mn-ea"/>
              </a:rPr>
              <a:t>Other new features available via the SPEDAS 1.00 GUI include tools for loading various geomagnetic indices, and an interface to the GEOPACK magnetic field modelling library.</a:t>
            </a:r>
          </a:p>
          <a:p>
            <a:pPr marL="944563" lvl="1" indent="-487363" defTabSz="457200" eaLnBrk="1" hangingPunct="1">
              <a:lnSpc>
                <a:spcPct val="80000"/>
              </a:lnSpc>
              <a:spcBef>
                <a:spcPts val="500"/>
              </a:spcBef>
              <a:buClr>
                <a:srgbClr val="000000"/>
              </a:buClr>
              <a:buSzPct val="100000"/>
              <a:buFont typeface="Arial" charset="0"/>
              <a:buChar char="•"/>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r>
              <a:rPr lang="en-GB" sz="2000" dirty="0" smtClean="0">
                <a:solidFill>
                  <a:srgbClr val="000000"/>
                </a:solidFill>
                <a:ea typeface="+mn-ea"/>
              </a:rPr>
              <a:t>The SPEDAS 1.00 plugin API gives plugin developers access to the “Load Data” and “Configuration Settings” panels, and the ability to add items to the “Plugins” top level menu.</a:t>
            </a:r>
            <a:endParaRPr lang="en-GB" sz="2000" dirty="0" smtClean="0">
              <a:solidFill>
                <a:srgbClr val="000000"/>
              </a:solidFill>
              <a:latin typeface="Arial" charset="0"/>
              <a:ea typeface="+mn-ea"/>
            </a:endParaRPr>
          </a:p>
          <a:p>
            <a:pPr marL="944563" lvl="1" indent="-487363" defTabSz="457200" eaLnBrk="1" hangingPunct="1">
              <a:lnSpc>
                <a:spcPct val="80000"/>
              </a:lnSpc>
              <a:spcBef>
                <a:spcPts val="500"/>
              </a:spcBef>
              <a:buClr>
                <a:srgbClr val="000000"/>
              </a:buClr>
              <a:buSzPct val="100000"/>
              <a:buFont typeface="Arial" charset="0"/>
              <a:buChar char="•"/>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r>
              <a:rPr lang="en-GB" sz="2000" dirty="0" smtClean="0">
                <a:solidFill>
                  <a:srgbClr val="000000"/>
                </a:solidFill>
                <a:ea typeface="+mn-ea"/>
              </a:rPr>
              <a:t>In addition to the IDL source code (which requires a full IDL license to use), the deliverables for SPEDAS 1.00 included precompiled executables for the most popular platforms (Windows, Linux, and </a:t>
            </a:r>
            <a:r>
              <a:rPr lang="en-GB" sz="2000" dirty="0" err="1" smtClean="0">
                <a:solidFill>
                  <a:srgbClr val="000000"/>
                </a:solidFill>
                <a:ea typeface="+mn-ea"/>
              </a:rPr>
              <a:t>MacOs</a:t>
            </a:r>
            <a:r>
              <a:rPr lang="en-GB" sz="2000" dirty="0" smtClean="0">
                <a:solidFill>
                  <a:srgbClr val="000000"/>
                </a:solidFill>
                <a:ea typeface="+mn-ea"/>
              </a:rPr>
              <a:t>), allowing users without IDL licenses to use all the features available within the SPEDAS GUI (but not the complete set of command line tools).</a:t>
            </a:r>
            <a:endParaRPr lang="en-GB" sz="2000" dirty="0">
              <a:solidFill>
                <a:srgbClr val="000000"/>
              </a:solidFill>
              <a:latin typeface="Arial" charset="0"/>
              <a:ea typeface="+mn-ea"/>
            </a:endParaRPr>
          </a:p>
          <a:p>
            <a:pPr marL="944563" lvl="1" indent="-487363" defTabSz="457200" eaLnBrk="1" hangingPunct="1">
              <a:lnSpc>
                <a:spcPct val="80000"/>
              </a:lnSpc>
              <a:spcBef>
                <a:spcPts val="500"/>
              </a:spcBef>
              <a:buClr>
                <a:srgbClr val="000000"/>
              </a:buClr>
              <a:buSzPct val="100000"/>
              <a:buFont typeface="Arial" charset="0"/>
              <a:buChar char="•"/>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endParaRPr lang="en-GB" sz="2000" dirty="0">
              <a:solidFill>
                <a:srgbClr val="000000"/>
              </a:solidFill>
              <a:latin typeface="Arial" charset="0"/>
              <a:ea typeface="+mn-ea"/>
            </a:endParaRPr>
          </a:p>
          <a:p>
            <a:pPr marL="944563" lvl="1" indent="-487363" defTabSz="457200" eaLnBrk="1" hangingPunct="1">
              <a:lnSpc>
                <a:spcPct val="80000"/>
              </a:lnSpc>
              <a:spcBef>
                <a:spcPts val="500"/>
              </a:spcBef>
              <a:buClr>
                <a:srgbClr val="000000"/>
              </a:buClr>
              <a:buSzPct val="100000"/>
              <a:buFont typeface="Arial" charset="0"/>
              <a:buChar char="•"/>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endParaRPr lang="en-GB" sz="2000" dirty="0">
              <a:solidFill>
                <a:srgbClr val="000000"/>
              </a:solidFill>
              <a:latin typeface="Arial" charset="0"/>
              <a:ea typeface="+mn-ea"/>
            </a:endParaRPr>
          </a:p>
          <a:p>
            <a:pPr marL="487363" indent="-487363" defTabSz="457200" eaLnBrk="1" hangingPunct="1">
              <a:lnSpc>
                <a:spcPct val="80000"/>
              </a:lnSpc>
              <a:spcBef>
                <a:spcPts val="500"/>
              </a:spcBef>
              <a:buClr>
                <a:srgbClr val="000000"/>
              </a:buClr>
              <a:buSzPct val="100000"/>
              <a:buFont typeface="Arial" charset="0"/>
              <a:buChar char="•"/>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endParaRPr lang="en-GB" sz="2000" dirty="0">
              <a:solidFill>
                <a:srgbClr val="000000"/>
              </a:solidFill>
              <a:latin typeface="Arial" charset="0"/>
              <a:ea typeface="+mn-ea"/>
            </a:endParaRPr>
          </a:p>
          <a:p>
            <a:pPr marL="457200" indent="-422275" defTabSz="457200" eaLnBrk="1" hangingPunct="1">
              <a:lnSpc>
                <a:spcPct val="80000"/>
              </a:lnSpc>
              <a:spcBef>
                <a:spcPts val="500"/>
              </a:spcBef>
              <a:buClr>
                <a:srgbClr val="000000"/>
              </a:buClr>
              <a:buSzPct val="100000"/>
              <a:buFontTx/>
              <a:buChar char="-"/>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endParaRPr lang="en-GB" sz="1800" dirty="0">
              <a:solidFill>
                <a:srgbClr val="000000"/>
              </a:solidFill>
              <a:latin typeface="Arial" charset="0"/>
              <a:ea typeface="+mn-ea"/>
            </a:endParaRPr>
          </a:p>
          <a:p>
            <a:pPr marL="914400" lvl="1" indent="-422275" defTabSz="457200" eaLnBrk="1" hangingPunct="1">
              <a:lnSpc>
                <a:spcPct val="80000"/>
              </a:lnSpc>
              <a:spcBef>
                <a:spcPts val="500"/>
              </a:spcBef>
              <a:buClr>
                <a:srgbClr val="000000"/>
              </a:buClr>
              <a:buSzPct val="100000"/>
              <a:buFontTx/>
              <a:buChar char="-"/>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endParaRPr lang="en-GB" sz="1800" dirty="0">
              <a:solidFill>
                <a:srgbClr val="000000"/>
              </a:solidFill>
              <a:latin typeface="Arial" charset="0"/>
              <a:ea typeface="+mn-ea"/>
            </a:endParaRPr>
          </a:p>
          <a:p>
            <a:pPr marL="457200" indent="-422275" defTabSz="457200" eaLnBrk="1" hangingPunct="1">
              <a:lnSpc>
                <a:spcPct val="80000"/>
              </a:lnSpc>
              <a:spcBef>
                <a:spcPts val="500"/>
              </a:spcBef>
              <a:buClr>
                <a:srgbClr val="000000"/>
              </a:buClr>
              <a:buSzPct val="100000"/>
              <a:buFont typeface="Arial" pitchFamily="34" charset="0"/>
              <a:buChar char="•"/>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endParaRPr lang="en-GB" sz="2000" dirty="0">
              <a:solidFill>
                <a:srgbClr val="000000"/>
              </a:solidFill>
              <a:latin typeface="Arial" charset="0"/>
              <a:ea typeface="+mn-ea"/>
            </a:endParaRPr>
          </a:p>
          <a:p>
            <a:pPr marL="914400" lvl="1" indent="-422275" defTabSz="457200" eaLnBrk="1" hangingPunct="1">
              <a:lnSpc>
                <a:spcPct val="80000"/>
              </a:lnSpc>
              <a:spcBef>
                <a:spcPts val="500"/>
              </a:spcBef>
              <a:buClr>
                <a:srgbClr val="000000"/>
              </a:buClr>
              <a:buSzPct val="100000"/>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endParaRPr lang="en-GB" sz="1800" dirty="0">
              <a:solidFill>
                <a:srgbClr val="000000"/>
              </a:solidFill>
              <a:latin typeface="Arial" charset="0"/>
              <a:ea typeface="+mn-ea"/>
            </a:endParaRPr>
          </a:p>
          <a:p>
            <a:pPr marL="487363" indent="-487363" defTabSz="457200" eaLnBrk="1" hangingPunct="1">
              <a:lnSpc>
                <a:spcPct val="80000"/>
              </a:lnSpc>
              <a:spcBef>
                <a:spcPts val="500"/>
              </a:spcBef>
              <a:buClr>
                <a:srgbClr val="000000"/>
              </a:buClr>
              <a:buSzPct val="100000"/>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endParaRPr lang="en-GB" sz="1800" dirty="0">
              <a:solidFill>
                <a:srgbClr val="000000"/>
              </a:solidFill>
              <a:latin typeface="Arial" charset="0"/>
              <a:ea typeface="+mn-ea"/>
            </a:endParaRPr>
          </a:p>
          <a:p>
            <a:pPr marL="914400" lvl="1" indent="-422275" defTabSz="457200" eaLnBrk="1" hangingPunct="1">
              <a:lnSpc>
                <a:spcPct val="80000"/>
              </a:lnSpc>
              <a:spcBef>
                <a:spcPts val="500"/>
              </a:spcBef>
              <a:buClr>
                <a:srgbClr val="000000"/>
              </a:buClr>
              <a:buSzPct val="100000"/>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endParaRPr lang="en-GB" sz="1800" dirty="0">
              <a:solidFill>
                <a:srgbClr val="000000"/>
              </a:solidFill>
              <a:latin typeface="Arial" charset="0"/>
              <a:ea typeface="+mn-ea"/>
            </a:endParaRPr>
          </a:p>
          <a:p>
            <a:pPr marL="914400" lvl="1" indent="-422275" defTabSz="457200" eaLnBrk="1" hangingPunct="1">
              <a:lnSpc>
                <a:spcPct val="80000"/>
              </a:lnSpc>
              <a:spcBef>
                <a:spcPts val="500"/>
              </a:spcBef>
              <a:buClr>
                <a:srgbClr val="000000"/>
              </a:buClr>
              <a:buSzPct val="100000"/>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endParaRPr lang="en-GB" sz="1800" dirty="0">
              <a:solidFill>
                <a:srgbClr val="000000"/>
              </a:solidFill>
              <a:latin typeface="Arial" charset="0"/>
              <a:ea typeface="+mn-ea"/>
            </a:endParaRPr>
          </a:p>
          <a:p>
            <a:pPr marL="914400" lvl="1" indent="-422275" defTabSz="457200" eaLnBrk="1" hangingPunct="1">
              <a:lnSpc>
                <a:spcPct val="80000"/>
              </a:lnSpc>
              <a:spcBef>
                <a:spcPts val="500"/>
              </a:spcBef>
              <a:buClr>
                <a:srgbClr val="000000"/>
              </a:buClr>
              <a:buSzPct val="100000"/>
              <a:buFont typeface="Arial" charset="0"/>
              <a:buNone/>
              <a:tabLst>
                <a:tab pos="487363" algn="l"/>
                <a:tab pos="944563" algn="l"/>
                <a:tab pos="1401763" algn="l"/>
                <a:tab pos="1858963" algn="l"/>
                <a:tab pos="2316163" algn="l"/>
                <a:tab pos="2773363" algn="l"/>
                <a:tab pos="3230563" algn="l"/>
                <a:tab pos="3687763" algn="l"/>
                <a:tab pos="4144963" algn="l"/>
                <a:tab pos="4602163" algn="l"/>
                <a:tab pos="5059363" algn="l"/>
                <a:tab pos="5516563" algn="l"/>
                <a:tab pos="5973763" algn="l"/>
                <a:tab pos="6430963" algn="l"/>
                <a:tab pos="6888163" algn="l"/>
                <a:tab pos="7345363" algn="l"/>
                <a:tab pos="7802563" algn="l"/>
                <a:tab pos="8259763" algn="l"/>
                <a:tab pos="8716963" algn="l"/>
                <a:tab pos="9174163" algn="l"/>
                <a:tab pos="9631363" algn="l"/>
              </a:tabLst>
              <a:defRPr/>
            </a:pPr>
            <a:endParaRPr lang="en-GB" sz="2000" dirty="0">
              <a:solidFill>
                <a:srgbClr val="000000"/>
              </a:solidFill>
              <a:latin typeface="Arial" charset="0"/>
              <a:ea typeface="+mn-ea"/>
            </a:endParaRPr>
          </a:p>
        </p:txBody>
      </p:sp>
    </p:spTree>
    <p:extLst>
      <p:ext uri="{BB962C8B-B14F-4D97-AF65-F5344CB8AC3E}">
        <p14:creationId xmlns:p14="http://schemas.microsoft.com/office/powerpoint/2010/main" val="203464821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85800" y="922564"/>
            <a:ext cx="3005667" cy="2276093"/>
          </a:xfrm>
          <a:prstGeom prst="rect">
            <a:avLst/>
          </a:prstGeom>
          <a:noFill/>
          <a:ln w="9525">
            <a:noFill/>
            <a:round/>
            <a:headEnd/>
            <a:tailEnd/>
          </a:ln>
          <a:effectLst/>
        </p:spPr>
        <p:txBody>
          <a:bodyPr wrap="square" lIns="90000" tIns="45000" rIns="90000" bIns="45000">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u="sng" dirty="0">
                <a:solidFill>
                  <a:srgbClr val="000000"/>
                </a:solidFill>
              </a:rPr>
              <a:t>To Load </a:t>
            </a:r>
            <a:r>
              <a:rPr lang="en-US" sz="1600" b="1" u="sng" dirty="0" err="1" smtClean="0">
                <a:solidFill>
                  <a:srgbClr val="000000"/>
                </a:solidFill>
              </a:rPr>
              <a:t>CDAWeb</a:t>
            </a:r>
            <a:r>
              <a:rPr lang="en-US" sz="1600" b="1" u="sng" dirty="0" smtClean="0">
                <a:solidFill>
                  <a:srgbClr val="000000"/>
                </a:solidFill>
              </a:rPr>
              <a:t> Data</a:t>
            </a:r>
            <a:r>
              <a:rPr lang="en-US" sz="1600" u="sng" dirty="0">
                <a:solidFill>
                  <a:srgbClr val="000000"/>
                </a:solidFill>
              </a:rPr>
              <a:t>: </a:t>
            </a:r>
          </a:p>
          <a:p>
            <a:pPr hangingPunct="1">
              <a:lnSpc>
                <a:spcPct val="100000"/>
              </a:lnSpc>
              <a:buClrTx/>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Select ‘Load Data using </a:t>
            </a:r>
            <a:r>
              <a:rPr lang="en-US" sz="1400" dirty="0" err="1" smtClean="0">
                <a:solidFill>
                  <a:srgbClr val="000000"/>
                </a:solidFill>
              </a:rPr>
              <a:t>CDAWeb</a:t>
            </a:r>
            <a:r>
              <a:rPr lang="en-US" sz="1400" dirty="0" smtClean="0">
                <a:solidFill>
                  <a:srgbClr val="000000"/>
                </a:solidFill>
              </a:rPr>
              <a:t>’ </a:t>
            </a:r>
          </a:p>
          <a:p>
            <a:pPr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under </a:t>
            </a:r>
            <a:r>
              <a:rPr lang="en-US" sz="1400" dirty="0">
                <a:solidFill>
                  <a:srgbClr val="000000"/>
                </a:solidFill>
              </a:rPr>
              <a:t>the File menu</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 Select Mission Group (i.e., TWINS, Cluster, RBSP, etc.)</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 Select the Instrument Type</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 Click ‘Find </a:t>
            </a:r>
            <a:r>
              <a:rPr lang="en-US" sz="1400" dirty="0" err="1" smtClean="0">
                <a:solidFill>
                  <a:srgbClr val="000000"/>
                </a:solidFill>
              </a:rPr>
              <a:t>Datasets’</a:t>
            </a:r>
            <a:endParaRPr lang="en-US" sz="1400" dirty="0" smtClean="0">
              <a:solidFill>
                <a:srgbClr val="000000"/>
              </a:solidFill>
            </a:endParaRPr>
          </a:p>
          <a:p>
            <a:pPr hangingPunct="1">
              <a:lnSpc>
                <a:spcPct val="100000"/>
              </a:lnSpc>
              <a:buClrTx/>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 Select variable or dataset to download</a:t>
            </a:r>
          </a:p>
          <a:p>
            <a:pPr hangingPunct="1">
              <a:lnSpc>
                <a:spcPct val="100000"/>
              </a:lnSpc>
              <a:buClrTx/>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rPr>
              <a:t> Click ‘Get </a:t>
            </a:r>
            <a:r>
              <a:rPr lang="en-US" sz="1400" dirty="0" err="1" smtClean="0">
                <a:solidFill>
                  <a:srgbClr val="000000"/>
                </a:solidFill>
              </a:rPr>
              <a:t>CDAWeb</a:t>
            </a:r>
            <a:r>
              <a:rPr lang="en-US" sz="1400" dirty="0" smtClean="0">
                <a:solidFill>
                  <a:srgbClr val="000000"/>
                </a:solidFill>
              </a:rPr>
              <a:t> Data’</a:t>
            </a:r>
            <a:endParaRPr lang="en-US" sz="1400" dirty="0">
              <a:solidFill>
                <a:srgbClr val="000000"/>
              </a:solidFill>
            </a:endParaRPr>
          </a:p>
        </p:txBody>
      </p:sp>
      <p:cxnSp>
        <p:nvCxnSpPr>
          <p:cNvPr id="5" name="Shape 4"/>
          <p:cNvCxnSpPr/>
          <p:nvPr/>
        </p:nvCxnSpPr>
        <p:spPr bwMode="auto">
          <a:xfrm>
            <a:off x="1828800" y="3273879"/>
            <a:ext cx="1836964" cy="391885"/>
          </a:xfrm>
          <a:prstGeom prst="bentConnector3">
            <a:avLst>
              <a:gd name="adj1" fmla="val -111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6" name="Text Box 1"/>
          <p:cNvSpPr txBox="1">
            <a:spLocks noChangeArrowheads="1"/>
          </p:cNvSpPr>
          <p:nvPr/>
        </p:nvSpPr>
        <p:spPr bwMode="auto">
          <a:xfrm>
            <a:off x="1862076" y="429699"/>
            <a:ext cx="4360282" cy="609600"/>
          </a:xfrm>
          <a:prstGeom prst="rect">
            <a:avLst/>
          </a:prstGeom>
          <a:noFill/>
          <a:ln w="9525">
            <a:noFill/>
            <a:round/>
            <a:headEnd/>
            <a:tailEnd/>
          </a:ln>
          <a:effectLst/>
        </p:spPr>
        <p:txBody>
          <a:bodyPr lIns="90000" tIns="45000" rIns="90000" bIns="45000"/>
          <a:lstStyle/>
          <a:p>
            <a:pPr algn="r">
              <a:lnSpc>
                <a:spcPct val="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a:solidFill>
                  <a:srgbClr val="000000"/>
                </a:solidFill>
              </a:rPr>
              <a:t>Loading </a:t>
            </a:r>
            <a:r>
              <a:rPr lang="en-GB" sz="2400" dirty="0" err="1" smtClean="0">
                <a:solidFill>
                  <a:srgbClr val="000000"/>
                </a:solidFill>
              </a:rPr>
              <a:t>CDAWeb</a:t>
            </a:r>
            <a:r>
              <a:rPr lang="en-GB" sz="2400" dirty="0" smtClean="0">
                <a:solidFill>
                  <a:srgbClr val="000000"/>
                </a:solidFill>
              </a:rPr>
              <a:t> Data</a:t>
            </a:r>
            <a:endParaRPr lang="en-GB" sz="2400" dirty="0">
              <a:solidFill>
                <a:srgbClr val="0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637643" y="1067707"/>
            <a:ext cx="4889500" cy="4902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68357"/>
    </mc:Choice>
    <mc:Fallback xmlns="">
      <p:transition xmlns:p14="http://schemas.microsoft.com/office/powerpoint/2010/main" spd="slow" advTm="6835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2020159" y="457200"/>
            <a:ext cx="4219641" cy="381000"/>
          </a:xfrm>
          <a:prstGeom prst="rect">
            <a:avLst/>
          </a:prstGeom>
          <a:noFill/>
          <a:ln w="9525">
            <a:noFill/>
            <a:round/>
            <a:headEnd/>
            <a:tailEnd/>
          </a:ln>
          <a:effectLst/>
        </p:spPr>
        <p:txBody>
          <a:bodyPr lIns="90000" tIns="45000" rIns="90000" bIns="45000"/>
          <a:lstStyle/>
          <a:p>
            <a:pPr algn="r">
              <a:lnSpc>
                <a:spcPct val="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0000"/>
                </a:solidFill>
              </a:rPr>
              <a:t>THEMIS and RBSP Plots</a:t>
            </a:r>
            <a:endParaRPr lang="en-GB" sz="2400" dirty="0">
              <a:solidFill>
                <a:srgbClr val="000000"/>
              </a:solidFill>
            </a:endParaRPr>
          </a:p>
        </p:txBody>
      </p:sp>
      <p:sp>
        <p:nvSpPr>
          <p:cNvPr id="43010" name="Rectangle 2"/>
          <p:cNvSpPr>
            <a:spLocks noChangeArrowheads="1"/>
          </p:cNvSpPr>
          <p:nvPr/>
        </p:nvSpPr>
        <p:spPr bwMode="auto">
          <a:xfrm>
            <a:off x="814467" y="1861355"/>
            <a:ext cx="2895600" cy="1475873"/>
          </a:xfrm>
          <a:prstGeom prst="rect">
            <a:avLst/>
          </a:prstGeom>
          <a:noFill/>
          <a:ln w="9525">
            <a:noFill/>
            <a:round/>
            <a:headEnd/>
            <a:tailEnd/>
          </a:ln>
          <a:effectLst/>
        </p:spPr>
        <p:txBody>
          <a:bodyPr lIns="90000" tIns="45000" rIns="90000" bIns="45000">
            <a:spAutoFit/>
          </a:bodyPr>
          <a:lstStyle/>
          <a:p>
            <a:pPr marL="285750" indent="-285750" hangingPunct="1">
              <a:lnSpc>
                <a:spcPct val="100000"/>
              </a:lnSpc>
              <a:buClrTx/>
              <a:buFont typeface="Arial"/>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With a few clicks of the </a:t>
            </a:r>
          </a:p>
          <a:p>
            <a:pPr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     button </a:t>
            </a:r>
            <a:r>
              <a:rPr lang="en-US" dirty="0">
                <a:solidFill>
                  <a:srgbClr val="000000"/>
                </a:solidFill>
              </a:rPr>
              <a:t>the user can </a:t>
            </a:r>
            <a:r>
              <a:rPr lang="en-US" dirty="0" smtClean="0">
                <a:solidFill>
                  <a:srgbClr val="000000"/>
                </a:solidFill>
              </a:rPr>
              <a:t>     </a:t>
            </a:r>
          </a:p>
          <a:p>
            <a:pPr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a:t>
            </a:r>
            <a:r>
              <a:rPr lang="en-US" dirty="0" smtClean="0">
                <a:solidFill>
                  <a:srgbClr val="000000"/>
                </a:solidFill>
              </a:rPr>
              <a:t>    load</a:t>
            </a:r>
            <a:r>
              <a:rPr lang="en-US" dirty="0">
                <a:solidFill>
                  <a:srgbClr val="000000"/>
                </a:solidFill>
              </a:rPr>
              <a:t>, </a:t>
            </a:r>
            <a:r>
              <a:rPr lang="en-US" dirty="0" smtClean="0">
                <a:solidFill>
                  <a:srgbClr val="000000"/>
                </a:solidFill>
              </a:rPr>
              <a:t>analyze</a:t>
            </a:r>
            <a:r>
              <a:rPr lang="en-US" dirty="0">
                <a:solidFill>
                  <a:srgbClr val="000000"/>
                </a:solidFill>
              </a:rPr>
              <a:t>, and </a:t>
            </a:r>
            <a:r>
              <a:rPr lang="en-US" dirty="0" smtClean="0">
                <a:solidFill>
                  <a:srgbClr val="000000"/>
                </a:solidFill>
              </a:rPr>
              <a:t>plot</a:t>
            </a:r>
          </a:p>
          <a:p>
            <a:pPr hangingPunct="1">
              <a:lnSpc>
                <a:spcPct val="100000"/>
              </a:lnSpc>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a:t>
            </a:r>
            <a:r>
              <a:rPr lang="en-US" dirty="0" smtClean="0">
                <a:solidFill>
                  <a:srgbClr val="000000"/>
                </a:solidFill>
              </a:rPr>
              <a:t>    </a:t>
            </a:r>
            <a:r>
              <a:rPr lang="en-US" dirty="0">
                <a:solidFill>
                  <a:srgbClr val="000000"/>
                </a:solidFill>
              </a:rPr>
              <a:t>data</a:t>
            </a:r>
            <a:r>
              <a:rPr lang="en-US" dirty="0" smtClean="0">
                <a:solidFill>
                  <a:srgbClr val="000000"/>
                </a:solidFill>
              </a:rPr>
              <a:t>.</a:t>
            </a:r>
          </a:p>
          <a:p>
            <a:pPr marL="285750" indent="-285750" hangingPunct="1">
              <a:lnSpc>
                <a:spcPct val="100000"/>
              </a:lnSpc>
              <a:buClrTx/>
              <a:buFont typeface="Arial"/>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Interactive Capabilities</a:t>
            </a:r>
            <a:endParaRPr lang="en-US" dirty="0">
              <a:solidFill>
                <a:srgbClr val="000000"/>
              </a:solidFill>
            </a:endParaRPr>
          </a:p>
        </p:txBody>
      </p:sp>
      <p:pic>
        <p:nvPicPr>
          <p:cNvPr id="2" name="Picture 1" descr="rbsp gui plot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091" y="952586"/>
            <a:ext cx="3823896" cy="5366979"/>
          </a:xfrm>
          <a:prstGeom prst="rect">
            <a:avLst/>
          </a:prstGeom>
        </p:spPr>
      </p:pic>
    </p:spTree>
  </p:cSld>
  <p:clrMapOvr>
    <a:masterClrMapping/>
  </p:clrMapOvr>
  <p:transition spd="med" advTm="50813"/>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2475066" y="422824"/>
            <a:ext cx="3667913" cy="595312"/>
          </a:xfrm>
          <a:prstGeom prst="rect">
            <a:avLst/>
          </a:prstGeom>
          <a:noFill/>
          <a:ln w="9525">
            <a:noFill/>
            <a:round/>
            <a:headEnd/>
            <a:tailEnd/>
          </a:ln>
          <a:effectLst/>
        </p:spPr>
        <p:txBody>
          <a:bodyPr lIns="90000" tIns="45000" rIns="90000" bIns="45000"/>
          <a:lstStyle/>
          <a:p>
            <a:pPr algn="r">
              <a:lnSpc>
                <a:spcPct val="6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0000"/>
                </a:solidFill>
              </a:rPr>
              <a:t>SPEDAS Mini </a:t>
            </a:r>
            <a:r>
              <a:rPr lang="en-GB" sz="2400" dirty="0">
                <a:solidFill>
                  <a:srgbClr val="000000"/>
                </a:solidFill>
              </a:rPr>
              <a:t>Language</a:t>
            </a:r>
          </a:p>
        </p:txBody>
      </p:sp>
      <p:sp>
        <p:nvSpPr>
          <p:cNvPr id="35842" name="Rectangle 2"/>
          <p:cNvSpPr>
            <a:spLocks noChangeArrowheads="1"/>
          </p:cNvSpPr>
          <p:nvPr/>
        </p:nvSpPr>
        <p:spPr bwMode="auto">
          <a:xfrm>
            <a:off x="6934200" y="5638800"/>
            <a:ext cx="990600" cy="642938"/>
          </a:xfrm>
          <a:prstGeom prst="rect">
            <a:avLst/>
          </a:prstGeom>
          <a:noFill/>
          <a:ln w="9525">
            <a:noFill/>
            <a:round/>
            <a:headEnd/>
            <a:tailEnd/>
          </a:ln>
          <a:effectLst/>
        </p:spPr>
        <p:txBody>
          <a:bodyPr lIns="90000" tIns="46800" rIns="90000" bIns="46800">
            <a:spAutoFit/>
          </a:bodyPr>
          <a:lstStyle/>
          <a:p>
            <a:pPr>
              <a:lnSpc>
                <a:spcPct val="100000"/>
              </a:lnSpc>
              <a:spcBef>
                <a:spcPts val="10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reduced</a:t>
            </a:r>
          </a:p>
        </p:txBody>
      </p:sp>
      <p:sp>
        <p:nvSpPr>
          <p:cNvPr id="35843" name="Rectangle 3"/>
          <p:cNvSpPr>
            <a:spLocks noChangeArrowheads="1"/>
          </p:cNvSpPr>
          <p:nvPr/>
        </p:nvSpPr>
        <p:spPr bwMode="auto">
          <a:xfrm>
            <a:off x="680155" y="534696"/>
            <a:ext cx="8534400" cy="5335587"/>
          </a:xfrm>
          <a:prstGeom prst="rect">
            <a:avLst/>
          </a:prstGeom>
          <a:noFill/>
          <a:ln w="9525">
            <a:noFill/>
            <a:round/>
            <a:headEnd/>
            <a:tailEnd/>
          </a:ln>
          <a:effectLst/>
        </p:spPr>
        <p:txBody>
          <a:bodyPr lIns="0" tIns="0" rIns="0" bIns="0"/>
          <a:lstStyle/>
          <a:p>
            <a:pPr>
              <a:lnSpc>
                <a:spcPct val="67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endParaRPr>
          </a:p>
          <a:p>
            <a:pPr>
              <a:lnSpc>
                <a:spcPct val="67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endParaRPr>
          </a:p>
          <a:p>
            <a:pPr>
              <a:lnSpc>
                <a:spcPct val="67000"/>
              </a:lnSpc>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Simple scripting language has been written in IDL.</a:t>
            </a:r>
          </a:p>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a:t>
            </a:r>
          </a:p>
          <a:p>
            <a:pPr>
              <a:lnSpc>
                <a:spcPct val="100000"/>
              </a:lnSpc>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This language allows access to some data analysis functionality in the IDL </a:t>
            </a:r>
          </a:p>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virtual machine and eases manipulations of time series </a:t>
            </a:r>
            <a:r>
              <a:rPr lang="en-US" dirty="0" smtClean="0">
                <a:solidFill>
                  <a:srgbClr val="000000"/>
                </a:solidFill>
              </a:rPr>
              <a:t>(</a:t>
            </a:r>
            <a:r>
              <a:rPr lang="en-US" dirty="0" err="1" smtClean="0">
                <a:solidFill>
                  <a:srgbClr val="000000"/>
                </a:solidFill>
              </a:rPr>
              <a:t>tplot</a:t>
            </a:r>
            <a:r>
              <a:rPr lang="en-US" dirty="0" smtClean="0">
                <a:solidFill>
                  <a:srgbClr val="000000"/>
                </a:solidFill>
              </a:rPr>
              <a:t>) data</a:t>
            </a:r>
            <a:endParaRPr lang="en-US" dirty="0">
              <a:solidFill>
                <a:srgbClr val="000000"/>
              </a:solidFill>
            </a:endParaRPr>
          </a:p>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a:t>
            </a:r>
          </a:p>
          <a:p>
            <a:pPr>
              <a:lnSpc>
                <a:spcPct val="100000"/>
              </a:lnSpc>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This language allows composition of statements and functions with order of </a:t>
            </a:r>
            <a:r>
              <a:rPr lang="en-US" dirty="0" smtClean="0">
                <a:solidFill>
                  <a:srgbClr val="000000"/>
                </a:solidFill>
              </a:rPr>
              <a:t>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     operations </a:t>
            </a:r>
            <a:r>
              <a:rPr lang="en-US" dirty="0">
                <a:solidFill>
                  <a:srgbClr val="000000"/>
                </a:solidFill>
              </a:rPr>
              <a:t>to give significant flexibility in statement </a:t>
            </a:r>
            <a:r>
              <a:rPr lang="en-US" dirty="0" smtClean="0">
                <a:solidFill>
                  <a:srgbClr val="000000"/>
                </a:solidFill>
              </a:rPr>
              <a:t>construction</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rgbClr val="000000"/>
              </a:solidFill>
            </a:endParaRPr>
          </a:p>
          <a:p>
            <a:pPr>
              <a:lnSpc>
                <a:spcPct val="6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rgbClr val="000000"/>
              </a:solidFill>
            </a:endParaRPr>
          </a:p>
          <a:p>
            <a:pPr>
              <a:lnSpc>
                <a:spcPct val="6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u="sng" dirty="0" smtClean="0">
                <a:solidFill>
                  <a:srgbClr val="000000"/>
                </a:solidFill>
              </a:rPr>
              <a:t>Examples:</a:t>
            </a:r>
          </a:p>
          <a:p>
            <a:pPr>
              <a:lnSpc>
                <a:spcPct val="67000"/>
              </a:lnSpc>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rgbClr val="000000"/>
              </a:solidFill>
            </a:endParaRPr>
          </a:p>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1:  Position to RE:   </a:t>
            </a:r>
            <a:endParaRPr lang="en-US" dirty="0" smtClean="0">
              <a:solidFill>
                <a:srgbClr val="000000"/>
              </a:solidFill>
            </a:endParaRPr>
          </a:p>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rPr>
              <a:t>	</a:t>
            </a:r>
            <a:r>
              <a:rPr lang="en-US" b="1" dirty="0" smtClean="0">
                <a:solidFill>
                  <a:srgbClr val="000000"/>
                </a:solidFill>
              </a:rPr>
              <a:t>		</a:t>
            </a:r>
            <a:r>
              <a:rPr lang="en-US" b="1" dirty="0" err="1" smtClean="0">
                <a:solidFill>
                  <a:srgbClr val="000000"/>
                </a:solidFill>
              </a:rPr>
              <a:t>calc</a:t>
            </a:r>
            <a:r>
              <a:rPr lang="en-US" b="1" dirty="0">
                <a:solidFill>
                  <a:srgbClr val="000000"/>
                </a:solidFill>
              </a:rPr>
              <a:t>,'"</a:t>
            </a:r>
            <a:r>
              <a:rPr lang="en-US" b="1" dirty="0" err="1">
                <a:solidFill>
                  <a:srgbClr val="000000"/>
                </a:solidFill>
              </a:rPr>
              <a:t>tha_pos_re</a:t>
            </a:r>
            <a:r>
              <a:rPr lang="en-US" b="1" dirty="0">
                <a:solidFill>
                  <a:srgbClr val="000000"/>
                </a:solidFill>
              </a:rPr>
              <a:t>" = "</a:t>
            </a:r>
            <a:r>
              <a:rPr lang="en-US" b="1" dirty="0" err="1">
                <a:solidFill>
                  <a:srgbClr val="000000"/>
                </a:solidFill>
              </a:rPr>
              <a:t>tha_state_pos</a:t>
            </a:r>
            <a:r>
              <a:rPr lang="en-US" b="1" dirty="0">
                <a:solidFill>
                  <a:srgbClr val="000000"/>
                </a:solidFill>
              </a:rPr>
              <a:t>"/6374.4’ </a:t>
            </a:r>
          </a:p>
          <a:p>
            <a:pPr>
              <a:lnSpc>
                <a:spcPct val="6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solidFill>
                <a:srgbClr val="000000"/>
              </a:solidFill>
            </a:endParaRPr>
          </a:p>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rPr>
              <a:t>	2</a:t>
            </a:r>
            <a:r>
              <a:rPr lang="en-US" dirty="0">
                <a:solidFill>
                  <a:srgbClr val="000000"/>
                </a:solidFill>
              </a:rPr>
              <a:t>:  Natural log of total </a:t>
            </a:r>
            <a:r>
              <a:rPr lang="en-US" dirty="0" err="1">
                <a:solidFill>
                  <a:srgbClr val="000000"/>
                </a:solidFill>
              </a:rPr>
              <a:t>esa</a:t>
            </a:r>
            <a:r>
              <a:rPr lang="en-US" dirty="0">
                <a:solidFill>
                  <a:srgbClr val="000000"/>
                </a:solidFill>
              </a:rPr>
              <a:t> density:</a:t>
            </a:r>
          </a:p>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a:t>
            </a:r>
            <a:r>
              <a:rPr lang="en-US" dirty="0" smtClean="0">
                <a:solidFill>
                  <a:srgbClr val="000000"/>
                </a:solidFill>
              </a:rPr>
              <a:t>           </a:t>
            </a:r>
            <a:r>
              <a:rPr lang="en-US" b="1" dirty="0" err="1">
                <a:solidFill>
                  <a:srgbClr val="000000"/>
                </a:solidFill>
              </a:rPr>
              <a:t>calc</a:t>
            </a:r>
            <a:r>
              <a:rPr lang="en-US" b="1" dirty="0">
                <a:solidFill>
                  <a:srgbClr val="000000"/>
                </a:solidFill>
              </a:rPr>
              <a:t>,'"</a:t>
            </a:r>
            <a:r>
              <a:rPr lang="en-US" b="1" dirty="0" err="1">
                <a:solidFill>
                  <a:srgbClr val="000000"/>
                </a:solidFill>
              </a:rPr>
              <a:t>tha_density_log</a:t>
            </a:r>
            <a:r>
              <a:rPr lang="en-US" b="1" dirty="0">
                <a:solidFill>
                  <a:srgbClr val="000000"/>
                </a:solidFill>
              </a:rPr>
              <a:t>" </a:t>
            </a:r>
            <a:r>
              <a:rPr lang="en-US" b="1" dirty="0" smtClean="0">
                <a:solidFill>
                  <a:srgbClr val="000000"/>
                </a:solidFill>
              </a:rPr>
              <a:t>				 </a:t>
            </a:r>
          </a:p>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rPr>
              <a:t> </a:t>
            </a:r>
            <a:r>
              <a:rPr lang="en-US" b="1" dirty="0" smtClean="0">
                <a:solidFill>
                  <a:srgbClr val="000000"/>
                </a:solidFill>
              </a:rPr>
              <a:t>                                         =</a:t>
            </a:r>
            <a:r>
              <a:rPr lang="en-US" b="1" dirty="0" err="1" smtClean="0">
                <a:solidFill>
                  <a:srgbClr val="000000"/>
                </a:solidFill>
              </a:rPr>
              <a:t>ln</a:t>
            </a:r>
            <a:r>
              <a:rPr lang="en-US" b="1" dirty="0">
                <a:solidFill>
                  <a:srgbClr val="000000"/>
                </a:solidFill>
              </a:rPr>
              <a:t>("tha_peir_density"+"</a:t>
            </a:r>
            <a:r>
              <a:rPr lang="en-US" b="1" dirty="0" err="1" smtClean="0">
                <a:solidFill>
                  <a:srgbClr val="000000"/>
                </a:solidFill>
              </a:rPr>
              <a:t>tha_psif_density</a:t>
            </a:r>
            <a:r>
              <a:rPr lang="en-US" b="1" dirty="0">
                <a:solidFill>
                  <a:srgbClr val="000000"/>
                </a:solidFill>
              </a:rPr>
              <a:t>“) </a:t>
            </a:r>
            <a:endParaRPr lang="en-US" b="1" dirty="0" smtClean="0">
              <a:solidFill>
                <a:srgbClr val="000000"/>
              </a:solidFill>
            </a:endParaRPr>
          </a:p>
          <a:p>
            <a:pPr>
              <a:lnSpc>
                <a:spcPct val="6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rgbClr val="000000"/>
              </a:solidFill>
            </a:endParaRPr>
          </a:p>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a:t>
            </a:r>
            <a:r>
              <a:rPr lang="en-US" dirty="0" smtClean="0">
                <a:solidFill>
                  <a:srgbClr val="000000"/>
                </a:solidFill>
              </a:rPr>
              <a:t>3:  </a:t>
            </a:r>
            <a:r>
              <a:rPr lang="en-US" dirty="0">
                <a:solidFill>
                  <a:srgbClr val="000000"/>
                </a:solidFill>
              </a:rPr>
              <a:t>Average </a:t>
            </a:r>
            <a:r>
              <a:rPr lang="en-US" dirty="0" smtClean="0">
                <a:solidFill>
                  <a:srgbClr val="000000"/>
                </a:solidFill>
              </a:rPr>
              <a:t>magnetic </a:t>
            </a:r>
            <a:r>
              <a:rPr lang="en-US" dirty="0">
                <a:solidFill>
                  <a:srgbClr val="000000"/>
                </a:solidFill>
              </a:rPr>
              <a:t>p</a:t>
            </a:r>
            <a:r>
              <a:rPr lang="en-US" dirty="0" smtClean="0">
                <a:solidFill>
                  <a:srgbClr val="000000"/>
                </a:solidFill>
              </a:rPr>
              <a:t>ressure</a:t>
            </a:r>
            <a:r>
              <a:rPr lang="en-US" dirty="0">
                <a:solidFill>
                  <a:srgbClr val="000000"/>
                </a:solidFill>
              </a:rPr>
              <a:t>:</a:t>
            </a:r>
          </a:p>
          <a:p>
            <a:pP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a:t>
            </a:r>
            <a:r>
              <a:rPr lang="en-US" dirty="0" smtClean="0">
                <a:solidFill>
                  <a:srgbClr val="000000"/>
                </a:solidFill>
              </a:rPr>
              <a:t>         </a:t>
            </a:r>
            <a:r>
              <a:rPr lang="en-US" b="1" dirty="0" smtClean="0">
                <a:solidFill>
                  <a:srgbClr val="000000"/>
                </a:solidFill>
              </a:rPr>
              <a:t> </a:t>
            </a:r>
            <a:r>
              <a:rPr lang="en-US" b="1" dirty="0" err="1" smtClean="0">
                <a:solidFill>
                  <a:srgbClr val="000000"/>
                </a:solidFill>
              </a:rPr>
              <a:t>calc</a:t>
            </a:r>
            <a:r>
              <a:rPr lang="en-US" b="1" dirty="0" err="1">
                <a:solidFill>
                  <a:srgbClr val="000000"/>
                </a:solidFill>
              </a:rPr>
              <a:t>,'Pb_avg</a:t>
            </a:r>
            <a:r>
              <a:rPr lang="en-US" b="1" dirty="0">
                <a:solidFill>
                  <a:srgbClr val="000000"/>
                </a:solidFill>
              </a:rPr>
              <a:t> = mean(0.01*total("</a:t>
            </a:r>
            <a:r>
              <a:rPr lang="en-US" b="1" dirty="0" err="1">
                <a:solidFill>
                  <a:srgbClr val="000000"/>
                </a:solidFill>
              </a:rPr>
              <a:t>tha_fgs_dsl</a:t>
            </a:r>
            <a:r>
              <a:rPr lang="en-US" b="1" dirty="0">
                <a:solidFill>
                  <a:srgbClr val="000000"/>
                </a:solidFill>
              </a:rPr>
              <a:t>"^2,2)/25.132741)‘</a:t>
            </a:r>
          </a:p>
          <a:p>
            <a:pPr>
              <a:lnSpc>
                <a:spcPct val="6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rgbClr val="000000"/>
              </a:solidFill>
            </a:endParaRPr>
          </a:p>
          <a:p>
            <a:pPr>
              <a:lnSpc>
                <a:spcPct val="6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Additional examples can be found in </a:t>
            </a:r>
            <a:r>
              <a:rPr lang="en-US" dirty="0" smtClean="0">
                <a:solidFill>
                  <a:srgbClr val="000000"/>
                </a:solidFill>
              </a:rPr>
              <a:t>general/examples/crib_calc.pro</a:t>
            </a:r>
            <a:endParaRPr lang="en-US" dirty="0">
              <a:solidFill>
                <a:srgbClr val="000000"/>
              </a:solidFill>
            </a:endParaRPr>
          </a:p>
          <a:p>
            <a:pPr>
              <a:lnSpc>
                <a:spcPct val="6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rPr>
              <a:t> </a:t>
            </a:r>
          </a:p>
          <a:p>
            <a:pPr>
              <a:lnSpc>
                <a:spcPct val="67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rgbClr val="000000"/>
              </a:solidFill>
            </a:endParaRPr>
          </a:p>
        </p:txBody>
      </p:sp>
    </p:spTree>
  </p:cSld>
  <p:clrMapOvr>
    <a:masterClrMapping/>
  </p:clrMapOvr>
  <p:transition spd="med" advTm="66446"/>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aded Dat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1506214"/>
            <a:ext cx="6502400" cy="4582927"/>
          </a:xfrm>
          <a:prstGeom prst="rect">
            <a:avLst/>
          </a:prstGeom>
        </p:spPr>
      </p:pic>
      <p:sp>
        <p:nvSpPr>
          <p:cNvPr id="4" name="Text Box 1"/>
          <p:cNvSpPr txBox="1">
            <a:spLocks noChangeArrowheads="1"/>
          </p:cNvSpPr>
          <p:nvPr/>
        </p:nvSpPr>
        <p:spPr bwMode="auto">
          <a:xfrm>
            <a:off x="2713984" y="436573"/>
            <a:ext cx="2691346" cy="381000"/>
          </a:xfrm>
          <a:prstGeom prst="rect">
            <a:avLst/>
          </a:prstGeom>
          <a:noFill/>
          <a:ln w="9525">
            <a:noFill/>
            <a:round/>
            <a:headEnd/>
            <a:tailEnd/>
          </a:ln>
          <a:effectLst/>
        </p:spPr>
        <p:txBody>
          <a:bodyPr lIns="90000" tIns="45000" rIns="90000" bIns="45000"/>
          <a:lstStyle/>
          <a:p>
            <a:pPr algn="r">
              <a:lnSpc>
                <a:spcPct val="5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smtClean="0">
                <a:solidFill>
                  <a:srgbClr val="000000"/>
                </a:solidFill>
              </a:rPr>
              <a:t>Data Analysis</a:t>
            </a:r>
            <a:endParaRPr lang="en-GB" sz="2400" dirty="0">
              <a:solidFill>
                <a:srgbClr val="000000"/>
              </a:solidFill>
            </a:endParaRPr>
          </a:p>
        </p:txBody>
      </p:sp>
      <p:sp>
        <p:nvSpPr>
          <p:cNvPr id="6" name="Rectangle 5"/>
          <p:cNvSpPr/>
          <p:nvPr/>
        </p:nvSpPr>
        <p:spPr>
          <a:xfrm>
            <a:off x="3679377" y="1026382"/>
            <a:ext cx="1364476" cy="349968"/>
          </a:xfrm>
          <a:prstGeom prst="rect">
            <a:avLst/>
          </a:prstGeom>
        </p:spPr>
        <p:txBody>
          <a:bodyPr wrap="none">
            <a:spAutoFit/>
          </a:bodyPr>
          <a:lstStyle/>
          <a:p>
            <a:r>
              <a:rPr lang="en-US" dirty="0" smtClean="0">
                <a:solidFill>
                  <a:schemeClr val="tx1"/>
                </a:solidFill>
              </a:rPr>
              <a:t>Active Data</a:t>
            </a:r>
            <a:endParaRPr lang="en-US" dirty="0">
              <a:solidFill>
                <a:schemeClr val="tx1"/>
              </a:solidFill>
            </a:endParaRPr>
          </a:p>
        </p:txBody>
      </p:sp>
      <p:sp>
        <p:nvSpPr>
          <p:cNvPr id="7" name="TextBox 6"/>
          <p:cNvSpPr txBox="1"/>
          <p:nvPr/>
        </p:nvSpPr>
        <p:spPr>
          <a:xfrm>
            <a:off x="7852388" y="2778878"/>
            <a:ext cx="1287293" cy="607602"/>
          </a:xfrm>
          <a:prstGeom prst="rect">
            <a:avLst/>
          </a:prstGeom>
          <a:noFill/>
        </p:spPr>
        <p:txBody>
          <a:bodyPr wrap="square" rtlCol="0">
            <a:spAutoFit/>
          </a:bodyPr>
          <a:lstStyle/>
          <a:p>
            <a:r>
              <a:rPr lang="en-US" dirty="0" smtClean="0">
                <a:solidFill>
                  <a:schemeClr val="tx1"/>
                </a:solidFill>
              </a:rPr>
              <a:t>Common Functions</a:t>
            </a:r>
          </a:p>
        </p:txBody>
      </p:sp>
      <p:sp>
        <p:nvSpPr>
          <p:cNvPr id="12" name="Right Brace 11"/>
          <p:cNvSpPr/>
          <p:nvPr/>
        </p:nvSpPr>
        <p:spPr bwMode="auto">
          <a:xfrm>
            <a:off x="7729166" y="1906621"/>
            <a:ext cx="272377" cy="3385226"/>
          </a:xfrm>
          <a:prstGeom prst="rightBrace">
            <a:avLst>
              <a:gd name="adj1" fmla="val 71969"/>
              <a:gd name="adj2" fmla="val 49516"/>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a typeface="Microsoft YaHei" charset="-122"/>
            </a:endParaRPr>
          </a:p>
        </p:txBody>
      </p:sp>
      <p:cxnSp>
        <p:nvCxnSpPr>
          <p:cNvPr id="11" name="Shape 10"/>
          <p:cNvCxnSpPr>
            <a:stCxn id="6" idx="3"/>
          </p:cNvCxnSpPr>
          <p:nvPr/>
        </p:nvCxnSpPr>
        <p:spPr bwMode="auto">
          <a:xfrm>
            <a:off x="5043853" y="1201366"/>
            <a:ext cx="189628" cy="559340"/>
          </a:xfrm>
          <a:prstGeom prst="bentConnector2">
            <a:avLst/>
          </a:prstGeom>
          <a:solidFill>
            <a:srgbClr val="00B8FF"/>
          </a:solidFill>
          <a:ln w="28575" cap="flat" cmpd="sng" algn="ctr">
            <a:solidFill>
              <a:schemeClr val="tx1"/>
            </a:solidFill>
            <a:prstDash val="solid"/>
            <a:round/>
            <a:headEnd type="none" w="med" len="med"/>
            <a:tailEnd type="triangle" w="med" len="med"/>
          </a:ln>
          <a:effectLst/>
        </p:spPr>
      </p:cxnSp>
      <p:sp>
        <p:nvSpPr>
          <p:cNvPr id="5" name="TextBox 4"/>
          <p:cNvSpPr txBox="1"/>
          <p:nvPr/>
        </p:nvSpPr>
        <p:spPr>
          <a:xfrm>
            <a:off x="791032" y="1077767"/>
            <a:ext cx="1705428" cy="349968"/>
          </a:xfrm>
          <a:prstGeom prst="rect">
            <a:avLst/>
          </a:prstGeom>
          <a:noFill/>
        </p:spPr>
        <p:txBody>
          <a:bodyPr wrap="square" rtlCol="0">
            <a:spAutoFit/>
          </a:bodyPr>
          <a:lstStyle/>
          <a:p>
            <a:pPr algn="ctr"/>
            <a:r>
              <a:rPr lang="en-US" dirty="0" smtClean="0">
                <a:solidFill>
                  <a:schemeClr val="tx1"/>
                </a:solidFill>
              </a:rPr>
              <a:t>Available Data</a:t>
            </a:r>
            <a:endParaRPr lang="en-US" dirty="0">
              <a:solidFill>
                <a:schemeClr val="tx1"/>
              </a:solidFill>
            </a:endParaRPr>
          </a:p>
        </p:txBody>
      </p:sp>
      <p:cxnSp>
        <p:nvCxnSpPr>
          <p:cNvPr id="13" name="Shape 12"/>
          <p:cNvCxnSpPr/>
          <p:nvPr/>
        </p:nvCxnSpPr>
        <p:spPr bwMode="auto">
          <a:xfrm>
            <a:off x="2453056" y="1201369"/>
            <a:ext cx="189628" cy="559340"/>
          </a:xfrm>
          <a:prstGeom prst="bentConnector2">
            <a:avLst/>
          </a:prstGeom>
          <a:solidFill>
            <a:srgbClr val="00B8FF"/>
          </a:solidFill>
          <a:ln w="28575" cap="flat" cmpd="sng" algn="ctr">
            <a:solidFill>
              <a:schemeClr val="tx1"/>
            </a:solidFill>
            <a:prstDash val="solid"/>
            <a:round/>
            <a:headEnd type="none" w="med" len="med"/>
            <a:tailEnd type="triangl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advTm="100454"/>
    </mc:Choice>
    <mc:Fallback xmlns="">
      <p:transition xmlns:p14="http://schemas.microsoft.com/office/powerpoint/2010/main" spd="slow" advTm="100454"/>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18083</TotalTime>
  <Words>1316</Words>
  <Application>Microsoft Office PowerPoint</Application>
  <PresentationFormat>On-screen Show (4:3)</PresentationFormat>
  <Paragraphs>225</Paragraphs>
  <Slides>24</Slides>
  <Notes>8</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24</vt:i4>
      </vt:variant>
    </vt:vector>
  </HeadingPairs>
  <TitlesOfParts>
    <vt:vector size="37" baseType="lpstr">
      <vt:lpstr>Microsoft YaHei</vt:lpstr>
      <vt:lpstr>Arial</vt:lpstr>
      <vt:lpstr>Calibri</vt:lpstr>
      <vt:lpstr>Calibri Light</vt:lpstr>
      <vt:lpstr>Lucida Sans Unicode</vt:lpstr>
      <vt:lpstr>StarSymbol</vt:lpstr>
      <vt:lpstr>Times New Roman</vt:lpstr>
      <vt:lpstr>Office Theme</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Load Data panel (IUGONET plugin tab)</vt:lpstr>
      <vt:lpstr>Configuration settings panel (THEMIS plugin tab)</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Loading MMS Data in SPEDAS</vt:lpstr>
      <vt:lpstr>Loading MMS Data in SPEDAS</vt:lpstr>
      <vt:lpstr>Loading MMS Data in SPEDAS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clrussell</dc:creator>
  <cp:lastModifiedBy>Jim Lewis</cp:lastModifiedBy>
  <cp:revision>424</cp:revision>
  <cp:lastPrinted>2014-12-12T20:44:17Z</cp:lastPrinted>
  <dcterms:created xsi:type="dcterms:W3CDTF">1601-01-01T00:00:00Z</dcterms:created>
  <dcterms:modified xsi:type="dcterms:W3CDTF">2015-12-13T21:31:49Z</dcterms:modified>
</cp:coreProperties>
</file>