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60" r:id="rId3"/>
    <p:sldId id="266" r:id="rId4"/>
    <p:sldId id="272" r:id="rId5"/>
    <p:sldId id="281" r:id="rId6"/>
    <p:sldId id="262" r:id="rId7"/>
    <p:sldId id="269" r:id="rId8"/>
    <p:sldId id="285" r:id="rId9"/>
    <p:sldId id="258" r:id="rId10"/>
    <p:sldId id="282" r:id="rId11"/>
    <p:sldId id="283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4" autoAdjust="0"/>
    <p:restoredTop sz="99822" autoAdjust="0"/>
  </p:normalViewPr>
  <p:slideViewPr>
    <p:cSldViewPr snapToGrid="0" snapToObjects="1" showGuides="1">
      <p:cViewPr varScale="1">
        <p:scale>
          <a:sx n="94" d="100"/>
          <a:sy n="94" d="100"/>
        </p:scale>
        <p:origin x="-216" y="-16"/>
      </p:cViewPr>
      <p:guideLst>
        <p:guide orient="horz" pos="1964"/>
        <p:guide pos="27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9A7E1-BA36-2540-B4CA-E0566BA65801}" type="datetimeFigureOut">
              <a:rPr lang="en-US" smtClean="0"/>
              <a:t>–12/13/15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0E925-B833-6940-A5EE-68A3E4ABB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01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ADVANTAGES:</a:t>
            </a:r>
            <a:r>
              <a:rPr lang="en-US" baseline="0" dirty="0" smtClean="0">
                <a:latin typeface="Helvetica" charset="0"/>
                <a:ea typeface="ＭＳ Ｐゴシック" charset="0"/>
                <a:cs typeface="ＭＳ Ｐゴシック" charset="0"/>
              </a:rPr>
              <a:t>  </a:t>
            </a:r>
          </a:p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Based on predictions: Keep the spacecraft in fast survey/burst acquisition when the magnetopause is compressed</a:t>
            </a:r>
          </a:p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Total time in fast survey over phase 1a, 1b may be the same as if the Science ROI was “normal”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No additional data volume over the mission phase</a:t>
            </a:r>
          </a:p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CHALLENGES:</a:t>
            </a:r>
          </a:p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Much more complicated mission operations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Data acquisition changes from orbit to orbit</a:t>
            </a:r>
          </a:p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Several orbits of “active” produces too much data to store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Cannot keep a burst data backlog of 3 orbits of MP crossings – may miss some crossings </a:t>
            </a:r>
          </a:p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Can’t predict the solar wind </a:t>
            </a:r>
            <a:r>
              <a:rPr lang="en-US" u="sng" dirty="0" smtClean="0">
                <a:latin typeface="Helvetica" charset="0"/>
                <a:ea typeface="ＭＳ Ｐゴシック" charset="0"/>
                <a:cs typeface="ＭＳ Ｐゴシック" charset="0"/>
              </a:rPr>
              <a:t>density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2 weeks in advance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Let’s try with the </a:t>
            </a:r>
            <a:r>
              <a:rPr lang="en-US" u="sng" dirty="0" smtClean="0">
                <a:latin typeface="Helvetica" charset="0"/>
                <a:ea typeface="ＭＳ Ｐゴシック" charset="0"/>
              </a:rPr>
              <a:t>velocity</a:t>
            </a:r>
            <a:r>
              <a:rPr lang="en-US" dirty="0" smtClean="0">
                <a:latin typeface="Helvetica" charset="0"/>
                <a:ea typeface="ＭＳ Ｐゴシック" charset="0"/>
              </a:rPr>
              <a:t>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0E925-B833-6940-A5EE-68A3E4ABBA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0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2A94-81E0-5B47-BB12-C6AD0EDC0AAA}" type="datetimeFigureOut">
              <a:rPr lang="en-US" smtClean="0"/>
              <a:t>–12/13/15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4658-0329-9D49-B920-C96253D0C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8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2A94-81E0-5B47-BB12-C6AD0EDC0AAA}" type="datetimeFigureOut">
              <a:rPr lang="en-US" smtClean="0"/>
              <a:t>–12/13/15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4658-0329-9D49-B920-C96253D0C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5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2A94-81E0-5B47-BB12-C6AD0EDC0AAA}" type="datetimeFigureOut">
              <a:rPr lang="en-US" smtClean="0"/>
              <a:t>–12/13/15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4658-0329-9D49-B920-C96253D0C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2A94-81E0-5B47-BB12-C6AD0EDC0AAA}" type="datetimeFigureOut">
              <a:rPr lang="en-US" smtClean="0"/>
              <a:t>–12/13/15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4658-0329-9D49-B920-C96253D0C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8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2A94-81E0-5B47-BB12-C6AD0EDC0AAA}" type="datetimeFigureOut">
              <a:rPr lang="en-US" smtClean="0"/>
              <a:t>–12/13/15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4658-0329-9D49-B920-C96253D0C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2A94-81E0-5B47-BB12-C6AD0EDC0AAA}" type="datetimeFigureOut">
              <a:rPr lang="en-US" smtClean="0"/>
              <a:t>–12/13/15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4658-0329-9D49-B920-C96253D0C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5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2A94-81E0-5B47-BB12-C6AD0EDC0AAA}" type="datetimeFigureOut">
              <a:rPr lang="en-US" smtClean="0"/>
              <a:t>–12/13/15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4658-0329-9D49-B920-C96253D0C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6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2A94-81E0-5B47-BB12-C6AD0EDC0AAA}" type="datetimeFigureOut">
              <a:rPr lang="en-US" smtClean="0"/>
              <a:t>–12/13/15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4658-0329-9D49-B920-C96253D0C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2A94-81E0-5B47-BB12-C6AD0EDC0AAA}" type="datetimeFigureOut">
              <a:rPr lang="en-US" smtClean="0"/>
              <a:t>–12/13/15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4658-0329-9D49-B920-C96253D0C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5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2A94-81E0-5B47-BB12-C6AD0EDC0AAA}" type="datetimeFigureOut">
              <a:rPr lang="en-US" smtClean="0"/>
              <a:t>–12/13/15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4658-0329-9D49-B920-C96253D0C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2A94-81E0-5B47-BB12-C6AD0EDC0AAA}" type="datetimeFigureOut">
              <a:rPr lang="en-US" smtClean="0"/>
              <a:t>–12/13/15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4658-0329-9D49-B920-C96253D0C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72A94-81E0-5B47-BB12-C6AD0EDC0AAA}" type="datetimeFigureOut">
              <a:rPr lang="en-US" smtClean="0"/>
              <a:t>–12/13/15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D4658-0329-9D49-B920-C96253D0C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683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941" y="3381228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/>
              <a:t>MMS Science Operations, Science Data System, and Data Access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119" y="4710657"/>
            <a:ext cx="8426823" cy="1206178"/>
          </a:xfrm>
        </p:spPr>
        <p:txBody>
          <a:bodyPr anchor="ctr">
            <a:noAutofit/>
          </a:bodyPr>
          <a:lstStyle/>
          <a:p>
            <a:endParaRPr lang="en-US" sz="1600" dirty="0" smtClean="0"/>
          </a:p>
          <a:p>
            <a:pPr algn="ctr"/>
            <a:r>
              <a:rPr lang="en-US" sz="2400" dirty="0" smtClean="0"/>
              <a:t>MMS Contact:  Kris Larsen, lead for the MMS Science Data Center</a:t>
            </a:r>
          </a:p>
          <a:p>
            <a:pPr algn="ctr"/>
            <a:r>
              <a:rPr lang="en-US" sz="2400" dirty="0" err="1" smtClean="0"/>
              <a:t>Kristopher.Larsen</a:t>
            </a:r>
            <a:r>
              <a:rPr lang="en-US" sz="2400" dirty="0" err="1"/>
              <a:t>@</a:t>
            </a:r>
            <a:r>
              <a:rPr lang="en-US" sz="2400" dirty="0" err="1" smtClean="0"/>
              <a:t>lasp.colorado.edu</a:t>
            </a:r>
            <a:endParaRPr lang="en-US" sz="2400" dirty="0" smtClean="0"/>
          </a:p>
          <a:p>
            <a:pPr algn="ctr"/>
            <a:r>
              <a:rPr lang="en-US" sz="1800" dirty="0" smtClean="0"/>
              <a:t>Barbara Giles, helps Kris out on occasion </a:t>
            </a:r>
            <a:r>
              <a:rPr lang="en-US" sz="1800" dirty="0" err="1" smtClean="0"/>
              <a:t>barbara.giles@nasa.gov</a:t>
            </a:r>
            <a:endParaRPr lang="en-US" sz="1800" dirty="0"/>
          </a:p>
        </p:txBody>
      </p:sp>
      <p:pic>
        <p:nvPicPr>
          <p:cNvPr id="5" name="Picture 4" descr="mms_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59" y="130941"/>
            <a:ext cx="3088554" cy="308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1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DC_screencapture1.tif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751" b="-34751"/>
          <a:stretch>
            <a:fillRect/>
          </a:stretch>
        </p:blipFill>
        <p:spPr>
          <a:xfrm>
            <a:off x="-1" y="-1728548"/>
            <a:ext cx="9144001" cy="8942798"/>
          </a:xfrm>
        </p:spPr>
      </p:pic>
      <p:pic>
        <p:nvPicPr>
          <p:cNvPr id="6" name="Picture 5" descr="SDC_screenshot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63" y="1549499"/>
            <a:ext cx="9144000" cy="53085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605" y="6415351"/>
            <a:ext cx="5144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lasp.colorado.edu</a:t>
            </a:r>
            <a:r>
              <a:rPr lang="en-US" sz="1600" dirty="0"/>
              <a:t>/mms/</a:t>
            </a:r>
            <a:r>
              <a:rPr lang="en-US" sz="1600" dirty="0" err="1"/>
              <a:t>sdc</a:t>
            </a:r>
            <a:r>
              <a:rPr lang="en-US" sz="1600" dirty="0"/>
              <a:t>/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1605" y="5518453"/>
            <a:ext cx="3323862" cy="736666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browse access and query services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15032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1605" y="6415351"/>
            <a:ext cx="5144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lasp.colorado.edu</a:t>
            </a:r>
            <a:r>
              <a:rPr lang="en-US" sz="1600" dirty="0"/>
              <a:t>/mms/</a:t>
            </a:r>
            <a:r>
              <a:rPr lang="en-US" sz="1600" dirty="0" err="1"/>
              <a:t>sdc</a:t>
            </a:r>
            <a:r>
              <a:rPr lang="en-US" sz="1600" dirty="0"/>
              <a:t>/</a:t>
            </a:r>
          </a:p>
        </p:txBody>
      </p:sp>
      <p:pic>
        <p:nvPicPr>
          <p:cNvPr id="3" name="Content Placeholder 2" descr="SDC_screenshot.tif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65" r="54463" b="-2288"/>
          <a:stretch/>
        </p:blipFill>
        <p:spPr>
          <a:xfrm>
            <a:off x="3742723" y="-150990"/>
            <a:ext cx="5401277" cy="7179005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1605" y="4044377"/>
            <a:ext cx="3472490" cy="736666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quicklook</a:t>
            </a:r>
            <a:r>
              <a:rPr lang="en-US" sz="3600" dirty="0" smtClean="0"/>
              <a:t> plots</a:t>
            </a:r>
            <a:br>
              <a:rPr lang="en-US" sz="3600" dirty="0" smtClean="0"/>
            </a:br>
            <a:r>
              <a:rPr lang="en-US" sz="3600" dirty="0" smtClean="0"/>
              <a:t>and SPEDAS scripts to produce same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64078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1605" y="6415351"/>
            <a:ext cx="5144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lasp.colorado.edu</a:t>
            </a:r>
            <a:r>
              <a:rPr lang="en-US" sz="1600" dirty="0"/>
              <a:t>/mms/</a:t>
            </a:r>
            <a:r>
              <a:rPr lang="en-US" sz="1600" dirty="0" err="1"/>
              <a:t>sdc</a:t>
            </a:r>
            <a:r>
              <a:rPr lang="en-US" sz="1600" dirty="0"/>
              <a:t>/</a:t>
            </a:r>
          </a:p>
        </p:txBody>
      </p:sp>
      <p:pic>
        <p:nvPicPr>
          <p:cNvPr id="3" name="Content Placeholder 2" descr="SDC_screenshot.tif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65" r="54463" b="-2288"/>
          <a:stretch/>
        </p:blipFill>
        <p:spPr>
          <a:xfrm>
            <a:off x="3486002" y="-150989"/>
            <a:ext cx="5409313" cy="7189686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193511"/>
            <a:ext cx="3472490" cy="73666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Demonstrations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0618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578"/>
            <a:ext cx="8229600" cy="1143000"/>
          </a:xfrm>
        </p:spPr>
        <p:txBody>
          <a:bodyPr/>
          <a:lstStyle/>
          <a:p>
            <a:r>
              <a:rPr lang="en-US" dirty="0" smtClean="0"/>
              <a:t>Planning for GEM Tutorial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74" y="1160948"/>
            <a:ext cx="8548886" cy="5047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 smtClean="0"/>
              <a:t>SOFTWARE</a:t>
            </a:r>
            <a:r>
              <a:rPr lang="en-US" b="1" dirty="0" smtClean="0"/>
              <a:t>:</a:t>
            </a:r>
            <a:endParaRPr lang="en-US" b="1" dirty="0"/>
          </a:p>
          <a:p>
            <a:pPr marL="227013" indent="-227013"/>
            <a:r>
              <a:rPr lang="en-US" dirty="0" smtClean="0"/>
              <a:t>SPEDAS scripts for creating full range of QL plot types (with capability to plot L2 quality rather than QL)</a:t>
            </a:r>
            <a:endParaRPr lang="en-US" dirty="0"/>
          </a:p>
          <a:p>
            <a:pPr marL="227013" indent="-227013"/>
            <a:r>
              <a:rPr lang="en-US" dirty="0" smtClean="0"/>
              <a:t>Specialty scripts to for individual distributions, visualization of spacecraft formation, and to perform data quality checks (e.g., E=</a:t>
            </a:r>
            <a:r>
              <a:rPr lang="en-US" dirty="0" err="1" smtClean="0"/>
              <a:t>vxB</a:t>
            </a:r>
            <a:r>
              <a:rPr lang="en-US" dirty="0" smtClean="0"/>
              <a:t>)</a:t>
            </a:r>
          </a:p>
          <a:p>
            <a:pPr marL="227013" indent="-227013"/>
            <a:r>
              <a:rPr lang="en-US" dirty="0" smtClean="0"/>
              <a:t>inclusion of MMS within the SPEDAS GUI</a:t>
            </a:r>
            <a:endParaRPr lang="en-US" dirty="0" smtClean="0"/>
          </a:p>
          <a:p>
            <a:pPr marL="0" indent="0">
              <a:spcBef>
                <a:spcPts val="1176"/>
              </a:spcBef>
              <a:buNone/>
            </a:pPr>
            <a:r>
              <a:rPr lang="en-US" b="1" u="sng" dirty="0" smtClean="0"/>
              <a:t>INFORMATION</a:t>
            </a:r>
            <a:r>
              <a:rPr lang="en-US" b="1" dirty="0" smtClean="0"/>
              <a:t>:</a:t>
            </a:r>
            <a:endParaRPr lang="en-US" b="1" dirty="0"/>
          </a:p>
          <a:p>
            <a:pPr marL="227013" indent="-227013"/>
            <a:r>
              <a:rPr lang="en-US" dirty="0" smtClean="0"/>
              <a:t>demonstration of data query functions</a:t>
            </a:r>
            <a:endParaRPr lang="en-US" dirty="0"/>
          </a:p>
          <a:p>
            <a:pPr marL="227013" indent="-227013"/>
            <a:r>
              <a:rPr lang="en-US" dirty="0" smtClean="0"/>
              <a:t>representation from each instrument team to inform on data products and their quality and caveats</a:t>
            </a:r>
          </a:p>
          <a:p>
            <a:pPr marL="227013" indent="-227013"/>
            <a:r>
              <a:rPr lang="en-US" dirty="0" smtClean="0"/>
              <a:t>browse of the MMS SDC site, how to access documentation including instrument data user’s guides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035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52" y="120583"/>
            <a:ext cx="8229600" cy="1143000"/>
          </a:xfrm>
        </p:spPr>
        <p:txBody>
          <a:bodyPr/>
          <a:lstStyle/>
          <a:p>
            <a:r>
              <a:rPr lang="en-US" dirty="0" smtClean="0"/>
              <a:t>MMS DATA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188" y="1739499"/>
            <a:ext cx="4395200" cy="639762"/>
          </a:xfrm>
        </p:spPr>
        <p:txBody>
          <a:bodyPr>
            <a:noAutofit/>
          </a:bodyPr>
          <a:lstStyle/>
          <a:p>
            <a:r>
              <a:rPr lang="en-US" dirty="0" smtClean="0"/>
              <a:t>MMS Data Management follows NASA Policy and was approved in 2011.  References: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043" y="2131078"/>
            <a:ext cx="4228843" cy="3951288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pPr marL="225425" indent="-225425"/>
            <a:r>
              <a:rPr lang="en-US" dirty="0"/>
              <a:t>NASA Heliophysics Science Data Management Policy, version 1.1, April 12, </a:t>
            </a:r>
            <a:r>
              <a:rPr lang="en-US" dirty="0" smtClean="0"/>
              <a:t>2009</a:t>
            </a:r>
            <a:endParaRPr lang="en-US" dirty="0"/>
          </a:p>
          <a:p>
            <a:pPr marL="225425" indent="-225425">
              <a:spcBef>
                <a:spcPts val="1824"/>
              </a:spcBef>
            </a:pPr>
            <a:r>
              <a:rPr lang="en-US" dirty="0"/>
              <a:t>NASA MMS Science Data Management Plan: SwRI Document 10160.18-PDMP-01 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86276" y="1255129"/>
            <a:ext cx="4532855" cy="5046221"/>
          </a:xfrm>
        </p:spPr>
        <p:txBody>
          <a:bodyPr>
            <a:normAutofit fontScale="92500" lnSpcReduction="20000"/>
          </a:bodyPr>
          <a:lstStyle/>
          <a:p>
            <a:pPr marL="227013" indent="-225425">
              <a:spcBef>
                <a:spcPts val="1200"/>
              </a:spcBef>
            </a:pPr>
            <a:r>
              <a:rPr lang="en-US" b="1" dirty="0"/>
              <a:t>The SDC will make available </a:t>
            </a:r>
            <a:r>
              <a:rPr lang="en-US" b="1" dirty="0" err="1"/>
              <a:t>Quicklook</a:t>
            </a:r>
            <a:r>
              <a:rPr lang="en-US" b="1" dirty="0"/>
              <a:t>, Level-2, and Level-3 science data to the science community </a:t>
            </a:r>
            <a:r>
              <a:rPr lang="en-US" b="1" dirty="0" smtClean="0"/>
              <a:t>and general </a:t>
            </a:r>
            <a:r>
              <a:rPr lang="en-US" b="1" dirty="0"/>
              <a:t>public</a:t>
            </a:r>
            <a:r>
              <a:rPr lang="en-US" dirty="0" smtClean="0"/>
              <a:t>.</a:t>
            </a:r>
          </a:p>
          <a:p>
            <a:pPr marL="227013" indent="-225425">
              <a:spcBef>
                <a:spcPts val="1200"/>
              </a:spcBef>
            </a:pPr>
            <a:r>
              <a:rPr lang="en-US" dirty="0" smtClean="0"/>
              <a:t>Beginning </a:t>
            </a:r>
            <a:r>
              <a:rPr lang="en-US" dirty="0"/>
              <a:t>as soon as possible but no later than 6-months after instrument commissioning</a:t>
            </a:r>
            <a:r>
              <a:rPr lang="en-US" dirty="0" smtClean="0"/>
              <a:t>, begin </a:t>
            </a:r>
            <a:r>
              <a:rPr lang="en-US" dirty="0"/>
              <a:t>routinely generating Level-2 science data products and deliver to the SOC within </a:t>
            </a:r>
            <a:r>
              <a:rPr lang="en-US" dirty="0" smtClean="0"/>
              <a:t>30 days </a:t>
            </a:r>
            <a:r>
              <a:rPr lang="en-US" dirty="0"/>
              <a:t>of downlink from each spacecraft. </a:t>
            </a:r>
          </a:p>
          <a:p>
            <a:pPr marL="227013" indent="-225425">
              <a:spcBef>
                <a:spcPts val="1200"/>
              </a:spcBef>
            </a:pPr>
            <a:r>
              <a:rPr lang="en-US" dirty="0" smtClean="0"/>
              <a:t>Provide </a:t>
            </a:r>
            <a:r>
              <a:rPr lang="en-US" dirty="0"/>
              <a:t>data access and visualization tools to the SDC. These tools will support </a:t>
            </a:r>
            <a:r>
              <a:rPr lang="en-US" dirty="0" smtClean="0"/>
              <a:t>SDC provided </a:t>
            </a:r>
            <a:r>
              <a:rPr lang="en-US" dirty="0"/>
              <a:t>interfaces and will also be made available to the science community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19915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Public</a:t>
            </a:r>
            <a:r>
              <a:rPr lang="en-US" sz="2400" dirty="0" smtClean="0"/>
              <a:t> Access to MMS L2 Data begins no later than March 1,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842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MMS Science Operations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Content Placeholder 6" descr="SITL_overview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1" b="-30798"/>
          <a:stretch/>
        </p:blipFill>
        <p:spPr>
          <a:xfrm>
            <a:off x="106944" y="1163049"/>
            <a:ext cx="8943475" cy="7323577"/>
          </a:xfrm>
        </p:spPr>
      </p:pic>
    </p:spTree>
    <p:extLst>
      <p:ext uri="{BB962C8B-B14F-4D97-AF65-F5344CB8AC3E}">
        <p14:creationId xmlns:p14="http://schemas.microsoft.com/office/powerpoint/2010/main" val="112318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74625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1" tIns="45650" rIns="91301" bIns="45650"/>
          <a:lstStyle/>
          <a:p>
            <a:pPr eaLnBrk="1" hangingPunct="1"/>
            <a:r>
              <a:rPr lang="en-US" sz="3600" dirty="0">
                <a:latin typeface="Calibri" charset="0"/>
                <a:ea typeface="ヒラギノ角ゴ Pro W3" charset="0"/>
                <a:cs typeface="ヒラギノ角ゴ Pro W3" charset="0"/>
              </a:rPr>
              <a:t>Orbital Phases</a:t>
            </a:r>
          </a:p>
        </p:txBody>
      </p:sp>
      <p:sp>
        <p:nvSpPr>
          <p:cNvPr id="73733" name="Rectangle 4"/>
          <p:cNvSpPr txBox="1">
            <a:spLocks noChangeArrowheads="1"/>
          </p:cNvSpPr>
          <p:nvPr/>
        </p:nvSpPr>
        <p:spPr bwMode="auto">
          <a:xfrm>
            <a:off x="0" y="1295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1" tIns="45650" rIns="91301" bIns="4565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indent="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rgbClr val="FFFFFF"/>
                </a:solidFill>
                <a:latin typeface="Calibri" charset="0"/>
              </a:rPr>
              <a:t>T</a:t>
            </a: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wo </a:t>
            </a:r>
            <a:r>
              <a:rPr lang="en-US" dirty="0">
                <a:solidFill>
                  <a:srgbClr val="FFFFFF"/>
                </a:solidFill>
                <a:latin typeface="Calibri" charset="0"/>
              </a:rPr>
              <a:t>mission phases with inclination </a:t>
            </a: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28 </a:t>
            </a:r>
            <a:r>
              <a:rPr lang="en-US" dirty="0">
                <a:solidFill>
                  <a:srgbClr val="FFFFFF"/>
                </a:solidFill>
                <a:latin typeface="Calibri" charset="0"/>
              </a:rPr>
              <a:t>deg. to optimize encounters with both dayside and </a:t>
            </a:r>
            <a:r>
              <a:rPr lang="en-US" dirty="0" err="1">
                <a:solidFill>
                  <a:srgbClr val="FFFFFF"/>
                </a:solidFill>
                <a:latin typeface="Calibri" charset="0"/>
              </a:rPr>
              <a:t>nightside</a:t>
            </a:r>
            <a:r>
              <a:rPr lang="en-US" dirty="0">
                <a:solidFill>
                  <a:srgbClr val="FFFFFF"/>
                </a:solidFill>
                <a:latin typeface="Calibri" charset="0"/>
              </a:rPr>
              <a:t> reconnection regions.</a:t>
            </a:r>
          </a:p>
        </p:txBody>
      </p:sp>
      <p:pic>
        <p:nvPicPr>
          <p:cNvPr id="73734" name="Picture 8" descr="mms-orbit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76"/>
          <a:stretch/>
        </p:blipFill>
        <p:spPr bwMode="auto">
          <a:xfrm>
            <a:off x="317501" y="2532063"/>
            <a:ext cx="4134162" cy="366553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mms-orbit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3"/>
          <a:stretch/>
        </p:blipFill>
        <p:spPr bwMode="auto">
          <a:xfrm>
            <a:off x="4779391" y="2532063"/>
            <a:ext cx="4164584" cy="366553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530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" r="2366"/>
          <a:stretch/>
        </p:blipFill>
        <p:spPr bwMode="auto">
          <a:xfrm>
            <a:off x="2904676" y="0"/>
            <a:ext cx="6239324" cy="623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66732" y="4826585"/>
            <a:ext cx="1876444" cy="56553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5720" rIns="0" bIns="45720" rtlCol="0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Launch 12 March 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2015 at 10: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44pm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989" y="6398202"/>
            <a:ext cx="8397476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Credits:  Stephen Fuselier, Steve </a:t>
            </a:r>
            <a:r>
              <a:rPr lang="en-US" dirty="0" err="1" smtClean="0"/>
              <a:t>Petrinec</a:t>
            </a:r>
            <a:r>
              <a:rPr lang="en-US" dirty="0" smtClean="0"/>
              <a:t>, </a:t>
            </a:r>
            <a:r>
              <a:rPr lang="en-US" dirty="0" err="1" smtClean="0"/>
              <a:t>Karlheinz</a:t>
            </a:r>
            <a:r>
              <a:rPr lang="en-US" dirty="0" smtClean="0"/>
              <a:t> </a:t>
            </a:r>
            <a:r>
              <a:rPr lang="en-US" dirty="0" err="1" smtClean="0"/>
              <a:t>Trattner</a:t>
            </a:r>
            <a:r>
              <a:rPr lang="en-US" dirty="0" smtClean="0"/>
              <a:t>, Conrad Schiff, NASA FDOA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6324" y="2787226"/>
            <a:ext cx="2615812" cy="147732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Phase 1a – </a:t>
            </a:r>
            <a:r>
              <a:rPr lang="en-US" dirty="0" smtClean="0">
                <a:solidFill>
                  <a:srgbClr val="008000"/>
                </a:solidFill>
              </a:rPr>
              <a:t>Sept </a:t>
            </a:r>
            <a:r>
              <a:rPr lang="en-US" dirty="0">
                <a:solidFill>
                  <a:srgbClr val="008000"/>
                </a:solidFill>
              </a:rPr>
              <a:t>1, 2015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Phase 1x – </a:t>
            </a:r>
            <a:r>
              <a:rPr lang="en-US" dirty="0" smtClean="0">
                <a:solidFill>
                  <a:srgbClr val="FF0000"/>
                </a:solidFill>
              </a:rPr>
              <a:t>Mar </a:t>
            </a:r>
            <a:r>
              <a:rPr lang="en-US" dirty="0">
                <a:solidFill>
                  <a:srgbClr val="FF0000"/>
                </a:solidFill>
              </a:rPr>
              <a:t>8, 2016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008000"/>
                </a:solidFill>
              </a:rPr>
              <a:t>Phase 1b – </a:t>
            </a:r>
            <a:r>
              <a:rPr lang="en-US" dirty="0" smtClean="0">
                <a:solidFill>
                  <a:srgbClr val="008000"/>
                </a:solidFill>
              </a:rPr>
              <a:t>Sept </a:t>
            </a:r>
            <a:r>
              <a:rPr lang="en-US" dirty="0">
                <a:solidFill>
                  <a:srgbClr val="008000"/>
                </a:solidFill>
              </a:rPr>
              <a:t>26, 2016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Phase 2a – </a:t>
            </a:r>
            <a:r>
              <a:rPr lang="en-US" dirty="0" smtClean="0">
                <a:solidFill>
                  <a:srgbClr val="FF0000"/>
                </a:solidFill>
              </a:rPr>
              <a:t>Jan </a:t>
            </a:r>
            <a:r>
              <a:rPr lang="en-US" dirty="0">
                <a:solidFill>
                  <a:srgbClr val="FF0000"/>
                </a:solidFill>
              </a:rPr>
              <a:t>31, 2017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8000"/>
                </a:solidFill>
              </a:rPr>
              <a:t>Phase 2b – May 1,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4" y="324239"/>
            <a:ext cx="2615812" cy="2269675"/>
          </a:xfrm>
        </p:spPr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en-US" dirty="0" smtClean="0"/>
              <a:t>Phases of the two-year prime 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2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MMSROI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21" b="50369"/>
          <a:stretch>
            <a:fillRect/>
          </a:stretch>
        </p:blipFill>
        <p:spPr bwMode="auto">
          <a:xfrm>
            <a:off x="3152327" y="1756964"/>
            <a:ext cx="4003099" cy="444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0" y="264713"/>
            <a:ext cx="4877523" cy="6858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Modifying the Science </a:t>
            </a:r>
            <a: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  <a:t>ROI</a:t>
            </a:r>
            <a:endParaRPr lang="en-US" sz="32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52401" y="1020994"/>
            <a:ext cx="3098463" cy="2970372"/>
          </a:xfrm>
        </p:spPr>
        <p:txBody>
          <a:bodyPr>
            <a:normAutofit lnSpcReduction="10000"/>
          </a:bodyPr>
          <a:lstStyle/>
          <a:p>
            <a:pPr marL="222250" indent="-222250">
              <a:spcBef>
                <a:spcPts val="1680"/>
              </a:spcBef>
            </a:pPr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Examined 3 types </a:t>
            </a: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of science regions of </a:t>
            </a:r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interest (ROI)</a:t>
            </a:r>
            <a:endParaRPr lang="en-US" sz="20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222250" lvl="1" indent="-222250">
              <a:spcBef>
                <a:spcPts val="480"/>
              </a:spcBef>
            </a:pPr>
            <a:r>
              <a:rPr lang="en-US" sz="2000" dirty="0">
                <a:latin typeface="Helvetica" charset="0"/>
                <a:ea typeface="ＭＳ Ｐゴシック" charset="0"/>
              </a:rPr>
              <a:t>Quiet, Normal, Active</a:t>
            </a:r>
          </a:p>
          <a:p>
            <a:pPr marL="222250" indent="-222250">
              <a:spcBef>
                <a:spcPts val="1680"/>
              </a:spcBef>
            </a:pPr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Optimize start </a:t>
            </a: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and stop </a:t>
            </a:r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based </a:t>
            </a: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on </a:t>
            </a:r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MLT and </a:t>
            </a: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solar wind </a:t>
            </a:r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conditions from </a:t>
            </a: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previous solar </a:t>
            </a:r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rotations</a:t>
            </a:r>
            <a:endParaRPr lang="en-US" sz="20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800"/>
          </a:p>
          <a:p>
            <a:endParaRPr lang="en-US" sz="800"/>
          </a:p>
          <a:p>
            <a:endParaRPr lang="en-US" sz="800"/>
          </a:p>
        </p:txBody>
      </p:sp>
      <p:pic>
        <p:nvPicPr>
          <p:cNvPr id="19462" name="Picture 6" descr="MMSROI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47" r="49921"/>
          <a:stretch>
            <a:fillRect/>
          </a:stretch>
        </p:blipFill>
        <p:spPr bwMode="auto">
          <a:xfrm>
            <a:off x="5276984" y="0"/>
            <a:ext cx="3867016" cy="416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1" y="6356350"/>
            <a:ext cx="4006225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Credit: </a:t>
            </a:r>
            <a:r>
              <a:rPr lang="en-US" b="1" dirty="0" smtClean="0"/>
              <a:t>Steve </a:t>
            </a:r>
            <a:r>
              <a:rPr lang="en-US" b="1" dirty="0" err="1" smtClean="0"/>
              <a:t>Petrinec</a:t>
            </a:r>
            <a:r>
              <a:rPr lang="en-US" b="1" dirty="0" smtClean="0"/>
              <a:t>, Stephen Fuselier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7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Observatory 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74" y="1336578"/>
            <a:ext cx="8548886" cy="5047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="1" dirty="0"/>
          </a:p>
          <a:p>
            <a:pPr marL="227013" indent="-227013"/>
            <a:r>
              <a:rPr lang="en-US" dirty="0" smtClean="0"/>
              <a:t>Initialization at </a:t>
            </a:r>
            <a:r>
              <a:rPr lang="en-US" b="1" dirty="0"/>
              <a:t>160 km</a:t>
            </a:r>
            <a:r>
              <a:rPr lang="en-US" dirty="0"/>
              <a:t> was </a:t>
            </a:r>
            <a:r>
              <a:rPr lang="en-US" dirty="0" smtClean="0"/>
              <a:t>DOY </a:t>
            </a:r>
            <a:r>
              <a:rPr lang="en-US" dirty="0"/>
              <a:t>188/190 (July 7/9</a:t>
            </a:r>
            <a:r>
              <a:rPr lang="en-US" dirty="0" smtClean="0"/>
              <a:t>)</a:t>
            </a:r>
            <a:endParaRPr lang="en-US" dirty="0"/>
          </a:p>
          <a:p>
            <a:pPr marL="227013" indent="-227013"/>
            <a:r>
              <a:rPr lang="en-US" dirty="0" smtClean="0"/>
              <a:t>Maintenance at </a:t>
            </a:r>
            <a:r>
              <a:rPr lang="en-US" b="1" dirty="0" smtClean="0"/>
              <a:t>160 km</a:t>
            </a:r>
            <a:r>
              <a:rPr lang="en-US" dirty="0" smtClean="0"/>
              <a:t> was DOY 211 (July 30)</a:t>
            </a:r>
          </a:p>
          <a:p>
            <a:pPr marL="227013" indent="-227013"/>
            <a:r>
              <a:rPr lang="en-US" dirty="0" smtClean="0"/>
              <a:t>Maintenance at </a:t>
            </a:r>
            <a:r>
              <a:rPr lang="en-US" b="1" dirty="0" smtClean="0"/>
              <a:t>160 km</a:t>
            </a:r>
            <a:r>
              <a:rPr lang="en-US" dirty="0" smtClean="0"/>
              <a:t> (start of Phase 1A) was DOY 243/244  (Aug 31/Sept 1)</a:t>
            </a:r>
          </a:p>
          <a:p>
            <a:pPr marL="227013" indent="-227013"/>
            <a:r>
              <a:rPr lang="en-US" dirty="0" smtClean="0"/>
              <a:t>Resize </a:t>
            </a:r>
            <a:r>
              <a:rPr lang="en-US" dirty="0"/>
              <a:t>to </a:t>
            </a:r>
            <a:r>
              <a:rPr lang="en-US" b="1" dirty="0"/>
              <a:t>60 km</a:t>
            </a:r>
            <a:r>
              <a:rPr lang="en-US" dirty="0"/>
              <a:t> </a:t>
            </a:r>
            <a:r>
              <a:rPr lang="en-US" dirty="0" smtClean="0"/>
              <a:t>was </a:t>
            </a:r>
            <a:r>
              <a:rPr lang="en-US" dirty="0"/>
              <a:t>DOY 259/260 (Sept 16/17</a:t>
            </a:r>
            <a:r>
              <a:rPr lang="en-US" dirty="0" smtClean="0"/>
              <a:t>)</a:t>
            </a:r>
            <a:endParaRPr lang="en-US" dirty="0"/>
          </a:p>
          <a:p>
            <a:pPr marL="227013" indent="-227013"/>
            <a:r>
              <a:rPr lang="en-US" b="1" dirty="0" smtClean="0"/>
              <a:t>Resize </a:t>
            </a:r>
            <a:r>
              <a:rPr lang="en-US" b="1" dirty="0"/>
              <a:t>to 25 km was </a:t>
            </a:r>
            <a:r>
              <a:rPr lang="en-US" b="1" dirty="0" smtClean="0"/>
              <a:t>DOY </a:t>
            </a:r>
            <a:r>
              <a:rPr lang="en-US" b="1" dirty="0"/>
              <a:t>273/274 (Sept 30/Oct 1</a:t>
            </a:r>
            <a:r>
              <a:rPr lang="en-US" b="1" dirty="0" smtClean="0"/>
              <a:t>)</a:t>
            </a:r>
          </a:p>
          <a:p>
            <a:pPr marL="227013" indent="-227013"/>
            <a:r>
              <a:rPr lang="en-US" dirty="0" smtClean="0"/>
              <a:t>Resize </a:t>
            </a:r>
            <a:r>
              <a:rPr lang="en-US" dirty="0"/>
              <a:t>to </a:t>
            </a:r>
            <a:r>
              <a:rPr lang="en-US" b="1" dirty="0"/>
              <a:t>10 km</a:t>
            </a:r>
            <a:r>
              <a:rPr lang="en-US" dirty="0"/>
              <a:t> </a:t>
            </a:r>
            <a:r>
              <a:rPr lang="en-US" dirty="0" smtClean="0"/>
              <a:t>was DOY </a:t>
            </a:r>
            <a:r>
              <a:rPr lang="en-US" dirty="0"/>
              <a:t>287/288 (Oct 14/15</a:t>
            </a:r>
            <a:r>
              <a:rPr lang="en-US" dirty="0" smtClean="0"/>
              <a:t>)</a:t>
            </a:r>
            <a:endParaRPr lang="en-US" dirty="0"/>
          </a:p>
          <a:p>
            <a:pPr marL="227013" indent="-227013"/>
            <a:r>
              <a:rPr lang="en-US" dirty="0" smtClean="0"/>
              <a:t>Resize </a:t>
            </a:r>
            <a:r>
              <a:rPr lang="en-US" dirty="0"/>
              <a:t>to </a:t>
            </a:r>
            <a:r>
              <a:rPr lang="en-US" dirty="0" smtClean="0"/>
              <a:t>40 km </a:t>
            </a:r>
            <a:r>
              <a:rPr lang="en-US" dirty="0"/>
              <a:t>will be </a:t>
            </a:r>
            <a:r>
              <a:rPr lang="en-US" dirty="0" smtClean="0"/>
              <a:t>DOY </a:t>
            </a:r>
            <a:r>
              <a:rPr lang="en-US" dirty="0"/>
              <a:t>350/351 (Dec 16/17)</a:t>
            </a:r>
          </a:p>
        </p:txBody>
      </p:sp>
    </p:spTree>
    <p:extLst>
      <p:ext uri="{BB962C8B-B14F-4D97-AF65-F5344CB8AC3E}">
        <p14:creationId xmlns:p14="http://schemas.microsoft.com/office/powerpoint/2010/main" val="3282886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DC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334" b="-25334"/>
          <a:stretch>
            <a:fillRect/>
          </a:stretch>
        </p:blipFill>
        <p:spPr>
          <a:xfrm>
            <a:off x="0" y="-1516143"/>
            <a:ext cx="9144000" cy="877262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52" y="549143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One site: Access to all MMS Data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588050" y="494068"/>
            <a:ext cx="5144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err="1"/>
              <a:t>lasp.colorado.edu</a:t>
            </a:r>
            <a:r>
              <a:rPr lang="en-US" sz="2400" dirty="0"/>
              <a:t>/mms/</a:t>
            </a:r>
            <a:r>
              <a:rPr lang="en-US" sz="2400" dirty="0" err="1"/>
              <a:t>sdc</a:t>
            </a:r>
            <a:r>
              <a:rPr lang="en-US" sz="2400" dirty="0"/>
              <a:t>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36665" y="6443314"/>
            <a:ext cx="4178473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Credits to LASP: Kris Larsen, Kim </a:t>
            </a:r>
            <a:r>
              <a:rPr lang="en-US" dirty="0" err="1" smtClean="0"/>
              <a:t>Kokkonen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5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2822</TotalTime>
  <Words>606</Words>
  <Application>Microsoft Macintosh PowerPoint</Application>
  <PresentationFormat>On-screen Show (4:3)</PresentationFormat>
  <Paragraphs>66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MMS Science Operations, Science Data System, and Data Access</vt:lpstr>
      <vt:lpstr>Planning for GEM Tutorial</vt:lpstr>
      <vt:lpstr>MMS DATA MANAGEMENT</vt:lpstr>
      <vt:lpstr>MMS Science Operations</vt:lpstr>
      <vt:lpstr>Orbital Phases</vt:lpstr>
      <vt:lpstr>Phases of the two-year prime mission</vt:lpstr>
      <vt:lpstr>Modifying the Science ROI</vt:lpstr>
      <vt:lpstr>Observatory Formation</vt:lpstr>
      <vt:lpstr>One site: Access to all MMS Data</vt:lpstr>
      <vt:lpstr>browse access and query services</vt:lpstr>
      <vt:lpstr>quicklook plots and SPEDAS scripts to produce same</vt:lpstr>
      <vt:lpstr>Demonstrations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 Giles</dc:creator>
  <cp:lastModifiedBy>B Giles</cp:lastModifiedBy>
  <cp:revision>137</cp:revision>
  <dcterms:created xsi:type="dcterms:W3CDTF">2015-09-20T02:54:47Z</dcterms:created>
  <dcterms:modified xsi:type="dcterms:W3CDTF">2015-12-13T18:28:46Z</dcterms:modified>
</cp:coreProperties>
</file>